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45"/>
  </p:notesMasterIdLst>
  <p:sldIdLst>
    <p:sldId id="257" r:id="rId2"/>
    <p:sldId id="313" r:id="rId3"/>
    <p:sldId id="354" r:id="rId4"/>
    <p:sldId id="355" r:id="rId5"/>
    <p:sldId id="330" r:id="rId6"/>
    <p:sldId id="276" r:id="rId7"/>
    <p:sldId id="258" r:id="rId8"/>
    <p:sldId id="302" r:id="rId9"/>
    <p:sldId id="331" r:id="rId10"/>
    <p:sldId id="335" r:id="rId11"/>
    <p:sldId id="345" r:id="rId12"/>
    <p:sldId id="346" r:id="rId13"/>
    <p:sldId id="306" r:id="rId14"/>
    <p:sldId id="308" r:id="rId15"/>
    <p:sldId id="336" r:id="rId16"/>
    <p:sldId id="337" r:id="rId17"/>
    <p:sldId id="307" r:id="rId18"/>
    <p:sldId id="326" r:id="rId19"/>
    <p:sldId id="353" r:id="rId20"/>
    <p:sldId id="328" r:id="rId21"/>
    <p:sldId id="310" r:id="rId22"/>
    <p:sldId id="329" r:id="rId23"/>
    <p:sldId id="327" r:id="rId24"/>
    <p:sldId id="338" r:id="rId25"/>
    <p:sldId id="339" r:id="rId26"/>
    <p:sldId id="347" r:id="rId27"/>
    <p:sldId id="312" r:id="rId28"/>
    <p:sldId id="309" r:id="rId29"/>
    <p:sldId id="333" r:id="rId30"/>
    <p:sldId id="348" r:id="rId31"/>
    <p:sldId id="319" r:id="rId32"/>
    <p:sldId id="320" r:id="rId33"/>
    <p:sldId id="356" r:id="rId34"/>
    <p:sldId id="321" r:id="rId35"/>
    <p:sldId id="323" r:id="rId36"/>
    <p:sldId id="340" r:id="rId37"/>
    <p:sldId id="334" r:id="rId38"/>
    <p:sldId id="349" r:id="rId39"/>
    <p:sldId id="350" r:id="rId40"/>
    <p:sldId id="341" r:id="rId41"/>
    <p:sldId id="351" r:id="rId42"/>
    <p:sldId id="352" r:id="rId43"/>
    <p:sldId id="34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Styl pośredni 3 — Ak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88" autoAdjust="0"/>
  </p:normalViewPr>
  <p:slideViewPr>
    <p:cSldViewPr snapToGrid="0">
      <p:cViewPr varScale="1">
        <p:scale>
          <a:sx n="99" d="100"/>
          <a:sy n="99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Liczb</a:t>
            </a:r>
            <a:r>
              <a:rPr lang="pl-PL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mieszkańców </a:t>
            </a:r>
            <a:r>
              <a:rPr lang="pl-PL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2019-2024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118158027022105E-2"/>
          <c:y val="0.11373894719954583"/>
          <c:w val="0.90066981458128281"/>
          <c:h val="0.81617777500107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mieszkańców ogółem</c:v>
                </c:pt>
              </c:strCache>
            </c:strRef>
          </c:tx>
          <c:spPr>
            <a:solidFill>
              <a:schemeClr val="accent5">
                <a:shade val="65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100" b="1" i="0" u="none" strike="noStrike" kern="1200" baseline="0">
                    <a:solidFill>
                      <a:schemeClr val="l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9893</c:v>
                </c:pt>
                <c:pt idx="1">
                  <c:v>10050</c:v>
                </c:pt>
                <c:pt idx="2">
                  <c:v>10191</c:v>
                </c:pt>
                <c:pt idx="3">
                  <c:v>10398</c:v>
                </c:pt>
                <c:pt idx="4">
                  <c:v>10494</c:v>
                </c:pt>
                <c:pt idx="5">
                  <c:v>10601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3-401A-8862-F5A57CD22D1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4094-44BC-9A11-707C96F0B678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5">
                <a:tint val="65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4094-44BC-9A11-707C96F0B67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77954320"/>
        <c:axId val="277944152"/>
      </c:barChart>
      <c:catAx>
        <c:axId val="2779543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277944152"/>
        <c:crosses val="autoZero"/>
        <c:auto val="1"/>
        <c:lblAlgn val="ctr"/>
        <c:lblOffset val="100"/>
        <c:noMultiLvlLbl val="0"/>
      </c:catAx>
      <c:valAx>
        <c:axId val="277944152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277954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Mieszkańcy Gminy Turek wg grup wiekowych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Ogółem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0-18</c:v>
                </c:pt>
                <c:pt idx="1">
                  <c:v>19-45</c:v>
                </c:pt>
                <c:pt idx="2">
                  <c:v>46-65</c:v>
                </c:pt>
                <c:pt idx="3">
                  <c:v>66+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2498</c:v>
                </c:pt>
                <c:pt idx="1">
                  <c:v>3985</c:v>
                </c:pt>
                <c:pt idx="2">
                  <c:v>2806</c:v>
                </c:pt>
                <c:pt idx="3">
                  <c:v>1312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1A-4465-A300-BE549185B03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Kobiety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0-18</c:v>
                </c:pt>
                <c:pt idx="1">
                  <c:v>19-45</c:v>
                </c:pt>
                <c:pt idx="2">
                  <c:v>46-65</c:v>
                </c:pt>
                <c:pt idx="3">
                  <c:v>66+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1225</c:v>
                </c:pt>
                <c:pt idx="1">
                  <c:v>1963</c:v>
                </c:pt>
                <c:pt idx="2">
                  <c:v>1400</c:v>
                </c:pt>
                <c:pt idx="3">
                  <c:v>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1A-4465-A300-BE549185B03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Mężczyźni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4"/>
                <c:pt idx="0">
                  <c:v>0-18</c:v>
                </c:pt>
                <c:pt idx="1">
                  <c:v>19-45</c:v>
                </c:pt>
                <c:pt idx="2">
                  <c:v>46-65</c:v>
                </c:pt>
                <c:pt idx="3">
                  <c:v>66+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1273</c:v>
                </c:pt>
                <c:pt idx="1">
                  <c:v>2022</c:v>
                </c:pt>
                <c:pt idx="2">
                  <c:v>1406</c:v>
                </c:pt>
                <c:pt idx="3">
                  <c:v>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1A-4465-A300-BE549185B0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81582848"/>
        <c:axId val="185606912"/>
      </c:barChart>
      <c:catAx>
        <c:axId val="18158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185606912"/>
        <c:crosses val="autoZero"/>
        <c:auto val="1"/>
        <c:lblAlgn val="ctr"/>
        <c:lblOffset val="100"/>
        <c:noMultiLvlLbl val="0"/>
      </c:catAx>
      <c:valAx>
        <c:axId val="185606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18158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</c:legendEntry>
      <c:layout>
        <c:manualLayout>
          <c:xMode val="edge"/>
          <c:yMode val="edge"/>
          <c:x val="0.29299454914079137"/>
          <c:y val="0.90774112096747406"/>
          <c:w val="0.41749127043735246"/>
          <c:h val="6.694242333632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sz="2100"/>
              <a:t>ROCZNE KOSZTY SYSTEMU ZAGOSPODAROWANIA </a:t>
            </a:r>
            <a:br>
              <a:rPr lang="pl-PL" sz="2100"/>
            </a:br>
            <a:r>
              <a:rPr lang="pl-PL" sz="2100"/>
              <a:t>ODPADÓW KOMUNALNYCH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226227471077338"/>
          <c:y val="0.16067058361644174"/>
          <c:w val="0.85773772528922665"/>
          <c:h val="0.7198794037027855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WYDATKI</c:v>
                </c:pt>
              </c:strCache>
            </c:strRef>
          </c:tx>
          <c:spPr>
            <a:solidFill>
              <a:srgbClr val="2E946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Arkusz1!$A$2:$A$7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Arkusz1!$B$2:$B$7</c:f>
              <c:numCache>
                <c:formatCode>#\ ##0.00\ "zł"</c:formatCode>
                <c:ptCount val="6"/>
                <c:pt idx="0">
                  <c:v>1515024</c:v>
                </c:pt>
                <c:pt idx="1">
                  <c:v>2699445.45</c:v>
                </c:pt>
                <c:pt idx="2">
                  <c:v>3060650.24</c:v>
                </c:pt>
                <c:pt idx="3">
                  <c:v>3150458.89</c:v>
                </c:pt>
                <c:pt idx="4">
                  <c:v>3302486.09</c:v>
                </c:pt>
                <c:pt idx="5">
                  <c:v>3703991.49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2-4E2E-B162-45579C0D1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0318896"/>
        <c:axId val="509337600"/>
        <c:axId val="0"/>
      </c:bar3DChart>
      <c:catAx>
        <c:axId val="59031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509337600"/>
        <c:crosses val="autoZero"/>
        <c:auto val="1"/>
        <c:lblAlgn val="ctr"/>
        <c:lblOffset val="100"/>
        <c:noMultiLvlLbl val="0"/>
      </c:catAx>
      <c:valAx>
        <c:axId val="50933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.00\ &quot;zł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5903188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Liczba uczniów w roku szkolnym 2024/2025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Przedszkole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SP Chlebów</c:v>
                </c:pt>
                <c:pt idx="1">
                  <c:v>SP Cisew</c:v>
                </c:pt>
                <c:pt idx="2">
                  <c:v>SP Kaczki Średnie</c:v>
                </c:pt>
                <c:pt idx="3">
                  <c:v>SP Turkowice</c:v>
                </c:pt>
                <c:pt idx="4">
                  <c:v>SP Żuki</c:v>
                </c:pt>
                <c:pt idx="5">
                  <c:v>ZSP Słodków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46</c:v>
                </c:pt>
                <c:pt idx="1">
                  <c:v>36</c:v>
                </c:pt>
                <c:pt idx="2">
                  <c:v>43</c:v>
                </c:pt>
                <c:pt idx="3">
                  <c:v>23</c:v>
                </c:pt>
                <c:pt idx="4">
                  <c:v>39</c:v>
                </c:pt>
                <c:pt idx="5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94-4D8F-8F10-50FAB03DA71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Szkoła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SP Chlebów</c:v>
                </c:pt>
                <c:pt idx="1">
                  <c:v>SP Cisew</c:v>
                </c:pt>
                <c:pt idx="2">
                  <c:v>SP Kaczki Średnie</c:v>
                </c:pt>
                <c:pt idx="3">
                  <c:v>SP Turkowice</c:v>
                </c:pt>
                <c:pt idx="4">
                  <c:v>SP Żuki</c:v>
                </c:pt>
                <c:pt idx="5">
                  <c:v>ZSP Słodków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158</c:v>
                </c:pt>
                <c:pt idx="1">
                  <c:v>108</c:v>
                </c:pt>
                <c:pt idx="2">
                  <c:v>101</c:v>
                </c:pt>
                <c:pt idx="3">
                  <c:v>89</c:v>
                </c:pt>
                <c:pt idx="4">
                  <c:v>101</c:v>
                </c:pt>
                <c:pt idx="5">
                  <c:v>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94-4D8F-8F10-50FAB03DA71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Razem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Arkusz1!$A$2:$A$7</c:f>
              <c:strCache>
                <c:ptCount val="6"/>
                <c:pt idx="0">
                  <c:v>SP Chlebów</c:v>
                </c:pt>
                <c:pt idx="1">
                  <c:v>SP Cisew</c:v>
                </c:pt>
                <c:pt idx="2">
                  <c:v>SP Kaczki Średnie</c:v>
                </c:pt>
                <c:pt idx="3">
                  <c:v>SP Turkowice</c:v>
                </c:pt>
                <c:pt idx="4">
                  <c:v>SP Żuki</c:v>
                </c:pt>
                <c:pt idx="5">
                  <c:v>ZSP Słodków</c:v>
                </c:pt>
              </c:strCache>
            </c:strRef>
          </c:cat>
          <c:val>
            <c:numRef>
              <c:f>Arkusz1!$D$2:$D$7</c:f>
              <c:numCache>
                <c:formatCode>General</c:formatCode>
                <c:ptCount val="6"/>
                <c:pt idx="0">
                  <c:v>204</c:v>
                </c:pt>
                <c:pt idx="1">
                  <c:v>144</c:v>
                </c:pt>
                <c:pt idx="2">
                  <c:v>144</c:v>
                </c:pt>
                <c:pt idx="3">
                  <c:v>112</c:v>
                </c:pt>
                <c:pt idx="4">
                  <c:v>140</c:v>
                </c:pt>
                <c:pt idx="5">
                  <c:v>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94-4D8F-8F10-50FAB03DA71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51940344"/>
        <c:axId val="551942968"/>
      </c:barChart>
      <c:catAx>
        <c:axId val="551940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551942968"/>
        <c:crosses val="autoZero"/>
        <c:auto val="1"/>
        <c:lblAlgn val="ctr"/>
        <c:lblOffset val="100"/>
        <c:noMultiLvlLbl val="0"/>
      </c:catAx>
      <c:valAx>
        <c:axId val="551942968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5194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562129310054944"/>
          <c:y val="0.87765267912352118"/>
          <c:w val="0.36830550621154001"/>
          <c:h val="0.1024159350644866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A7D50-3460-45A7-B3CD-E80FFE0086E2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95718-F948-4BD6-987A-7450777C257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0091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6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8834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166E5-EBC2-B4BC-CAE6-CA4BDC4C5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3D29D3E-9ABB-BC67-9226-8485FDCA6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40190A5-84CC-D8A1-D101-06C8EA809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A3B187-0F11-6789-79E4-38B25A8EE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3057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4667B-0EFD-727E-18C6-ED74E316F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C6EB008-FC5B-9586-8300-C6944FE36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ED76761-8932-6500-963B-9F126E491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5D7B710-4025-3D8C-D687-0415E9DDF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1215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5617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94948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06493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33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64655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19D5-E2D6-5322-54F0-65F479310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E01549-EDF5-504D-93C1-672C37D197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C8ED13D-BE29-63F4-E6DE-E5C7CC216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ED1DA6-D36A-BE2C-847B-30DAC1140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2121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2048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00880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0313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01409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86453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1698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41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849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6EB88-E79D-6D13-419D-C9A9A8DA8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F4FB1B7-8F8D-B661-BA93-E7CCAECFA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77A259D-A316-210E-E19D-45CAE65D8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250BC8A-785C-1DD5-BAB7-9839B08D3B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42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21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7A04D-63BC-F79C-3F96-7ED2E7F4C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1267706-1415-21DD-59B0-ED20871F2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91A65CA-20F9-B99A-C540-E3AC1AA57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1B9AF3-2457-5327-DCA5-D90B77A25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187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2A874-28F8-838C-CF42-163DB60FD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E527C24-20D6-95E5-952E-C8796905A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37761C3-4EE2-7953-41F6-EA5C6EAD63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B2ED587-E163-5908-2591-7E3F999CF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121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90938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1711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80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4643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95718-F948-4BD6-987A-7450777C2572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246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7701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706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9755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65969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2906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9305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0448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77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6557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046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574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156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704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7897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66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554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EF7E9-4BA2-4316-A4D2-D20F6844D536}" type="datetimeFigureOut">
              <a:rPr lang="pl-PL" smtClean="0"/>
              <a:t>23.06.2025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824FE1-D312-430B-AC7B-1D97AB9AD1B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739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FEC75DD5-CAA7-46FD-B3A3-8572BBE63A30}"/>
              </a:ext>
            </a:extLst>
          </p:cNvPr>
          <p:cNvSpPr/>
          <p:nvPr/>
        </p:nvSpPr>
        <p:spPr>
          <a:xfrm>
            <a:off x="2422847" y="846040"/>
            <a:ext cx="6246829" cy="2327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4600" b="1" dirty="0">
                <a:ln w="9525" cap="flat" cmpd="sng" algn="ctr">
                  <a:solidFill>
                    <a:srgbClr val="2F5597"/>
                  </a:solidFill>
                  <a:prstDash val="solid"/>
                  <a:round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RAPORT O STANIE </a:t>
            </a:r>
            <a:br>
              <a:rPr lang="pl-PL" sz="4600" b="1" dirty="0">
                <a:ln w="9525" cap="flat" cmpd="sng" algn="ctr">
                  <a:solidFill>
                    <a:srgbClr val="2F5597"/>
                  </a:solidFill>
                  <a:prstDash val="solid"/>
                  <a:round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4600" b="1" dirty="0">
                <a:ln w="9525" cap="flat" cmpd="sng" algn="ctr">
                  <a:solidFill>
                    <a:srgbClr val="2F5597"/>
                  </a:solidFill>
                  <a:prstDash val="solid"/>
                  <a:round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GMINY TUREK</a:t>
            </a:r>
            <a:endParaRPr lang="pl-PL" sz="46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sz="4600" b="1" dirty="0">
                <a:ln w="9525" cap="flat" cmpd="sng" algn="ctr">
                  <a:solidFill>
                    <a:srgbClr val="2F5597"/>
                  </a:solidFill>
                  <a:prstDash val="solid"/>
                  <a:round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8100000" algn="tr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ROK 2024 </a:t>
            </a:r>
            <a:endParaRPr lang="pl-PL" sz="46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C3F1DCE-A12D-4970-8BDB-122BE3F1CEB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62" y="3557928"/>
            <a:ext cx="2133600" cy="2359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476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6FAA45-5010-456D-93A8-9880F002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06" y="189722"/>
            <a:ext cx="8596668" cy="678024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A258E67F-F3F5-88C7-2E1D-1D88B57C1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6" name="Tabela 4">
            <a:extLst>
              <a:ext uri="{FF2B5EF4-FFF2-40B4-BE49-F238E27FC236}">
                <a16:creationId xmlns:a16="http://schemas.microsoft.com/office/drawing/2014/main" id="{FBE06DFE-727A-12E3-3EAE-1B32B34D4E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9730473"/>
              </p:ext>
            </p:extLst>
          </p:nvPr>
        </p:nvGraphicFramePr>
        <p:xfrm>
          <a:off x="269509" y="944749"/>
          <a:ext cx="10154651" cy="5524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964">
                  <a:extLst>
                    <a:ext uri="{9D8B030D-6E8A-4147-A177-3AD203B41FA5}">
                      <a16:colId xmlns:a16="http://schemas.microsoft.com/office/drawing/2014/main" val="1726094370"/>
                    </a:ext>
                  </a:extLst>
                </a:gridCol>
                <a:gridCol w="7647871">
                  <a:extLst>
                    <a:ext uri="{9D8B030D-6E8A-4147-A177-3AD203B41FA5}">
                      <a16:colId xmlns:a16="http://schemas.microsoft.com/office/drawing/2014/main" val="514774213"/>
                    </a:ext>
                  </a:extLst>
                </a:gridCol>
                <a:gridCol w="1776816">
                  <a:extLst>
                    <a:ext uri="{9D8B030D-6E8A-4147-A177-3AD203B41FA5}">
                      <a16:colId xmlns:a16="http://schemas.microsoft.com/office/drawing/2014/main" val="88378385"/>
                    </a:ext>
                  </a:extLst>
                </a:gridCol>
              </a:tblGrid>
              <a:tr h="613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Nazwa inwestycji 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Wartość w zł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276629"/>
                  </a:ext>
                </a:extLst>
              </a:tr>
              <a:tr h="474792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nr 3: „Przebudowa drogi gminnej nr 663549P i 663547P w m. Kowale Księże, gm. Turek w zakresie wykonania chodnika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990.624,31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2027770"/>
                  </a:ext>
                </a:extLst>
              </a:tr>
              <a:tr h="42824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nr 4: „Remont drogi nr 663534P w m. Słodków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266.280,82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8849345"/>
                  </a:ext>
                </a:extLst>
              </a:tr>
              <a:tr h="456173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1: Budowa dróg osiedlowych w miejscowości Słodków Kolonia gm. Turek – ulica Bez Nazwy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1.153.899,90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1058510"/>
                  </a:ext>
                </a:extLst>
              </a:tr>
              <a:tr h="74585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2: Budowa dróg osiedlowych w miejscowości Słodków Kolonia gm. Turek – etap II – ulica bez nazwy nr 3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917.624,75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465714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3: Remont dróg: nr 663543P w m. Żuki, nr 663544P w m. Kaczki Średnie - Turkowice, nr 663544P w m. Turkowice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979.513,61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222534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4: Remont drogi nr 663550P na odcinku 649,30 m.b.  oraz nr 663555P na odcinku 601,80 m.b. w m. Kalinowa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638.361,75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0870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829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8EC50-A778-A21C-C229-1A30AC963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BDA95C-4B97-2AC8-0FE9-A276666D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06" y="189722"/>
            <a:ext cx="8596668" cy="678024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30CBB08-2912-381F-1E2F-D8D633B53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6" name="Tabela 4">
            <a:extLst>
              <a:ext uri="{FF2B5EF4-FFF2-40B4-BE49-F238E27FC236}">
                <a16:creationId xmlns:a16="http://schemas.microsoft.com/office/drawing/2014/main" id="{614D29DE-4F50-6656-21AA-BE623D6CBB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259875"/>
              </p:ext>
            </p:extLst>
          </p:nvPr>
        </p:nvGraphicFramePr>
        <p:xfrm>
          <a:off x="269509" y="944749"/>
          <a:ext cx="10154651" cy="5240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964">
                  <a:extLst>
                    <a:ext uri="{9D8B030D-6E8A-4147-A177-3AD203B41FA5}">
                      <a16:colId xmlns:a16="http://schemas.microsoft.com/office/drawing/2014/main" val="1726094370"/>
                    </a:ext>
                  </a:extLst>
                </a:gridCol>
                <a:gridCol w="7647871">
                  <a:extLst>
                    <a:ext uri="{9D8B030D-6E8A-4147-A177-3AD203B41FA5}">
                      <a16:colId xmlns:a16="http://schemas.microsoft.com/office/drawing/2014/main" val="514774213"/>
                    </a:ext>
                  </a:extLst>
                </a:gridCol>
                <a:gridCol w="1776816">
                  <a:extLst>
                    <a:ext uri="{9D8B030D-6E8A-4147-A177-3AD203B41FA5}">
                      <a16:colId xmlns:a16="http://schemas.microsoft.com/office/drawing/2014/main" val="88378385"/>
                    </a:ext>
                  </a:extLst>
                </a:gridCol>
              </a:tblGrid>
              <a:tr h="613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Nazwa inwestycji 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Wartość w zł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276629"/>
                  </a:ext>
                </a:extLst>
              </a:tr>
              <a:tr h="474792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5: Remont drogi nr 663549P na odcinku 365,60 m.b. oraz na odcinku 489,00 m.b. w m. Kowale Księże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448.186,78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2027770"/>
                  </a:ext>
                </a:extLst>
              </a:tr>
              <a:tr h="42824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6: Remont drogi nr 663535P na odcinku 610 m.b. oraz wyłącznie 0,00+165,00 m.b. (na odcinku 2+935-3+100km) w m. Cisew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460.584,02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8849345"/>
                  </a:ext>
                </a:extLst>
              </a:tr>
              <a:tr h="456173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7: Remont drogi nr 663539P ul. Akacjowa w m. Słodków-Kolonia na odcinku 378,90 m.b.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258.904,68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1058510"/>
                  </a:ext>
                </a:extLst>
              </a:tr>
              <a:tr h="74585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8: Remont drogi nr 663534P w m.  Budy Słodkowskie na odcinku 588,10 m.b. oraz na odcinku 462,20 m.b.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551.224,42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465714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VII”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9: Remont drogi nr 663557P w m.  Dzierżązna na odcinku 126,46 m.b.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439.027,80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222534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Budowa odcinków sieci wodociągowej na terenie gminy Turek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140.216,56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0870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526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E4768-5C79-89FE-B9EA-2329ACC22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87829-E455-B642-B97D-41666DE4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06" y="189722"/>
            <a:ext cx="8596668" cy="678024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FE260FBA-E40D-3F2B-7B65-D4F40E25F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6" name="Tabela 4">
            <a:extLst>
              <a:ext uri="{FF2B5EF4-FFF2-40B4-BE49-F238E27FC236}">
                <a16:creationId xmlns:a16="http://schemas.microsoft.com/office/drawing/2014/main" id="{18E4C366-D8AE-EFDD-F7A2-3C4822FCDD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579341"/>
              </p:ext>
            </p:extLst>
          </p:nvPr>
        </p:nvGraphicFramePr>
        <p:xfrm>
          <a:off x="269509" y="944749"/>
          <a:ext cx="10154651" cy="537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964">
                  <a:extLst>
                    <a:ext uri="{9D8B030D-6E8A-4147-A177-3AD203B41FA5}">
                      <a16:colId xmlns:a16="http://schemas.microsoft.com/office/drawing/2014/main" val="1726094370"/>
                    </a:ext>
                  </a:extLst>
                </a:gridCol>
                <a:gridCol w="7647871">
                  <a:extLst>
                    <a:ext uri="{9D8B030D-6E8A-4147-A177-3AD203B41FA5}">
                      <a16:colId xmlns:a16="http://schemas.microsoft.com/office/drawing/2014/main" val="514774213"/>
                    </a:ext>
                  </a:extLst>
                </a:gridCol>
                <a:gridCol w="1776816">
                  <a:extLst>
                    <a:ext uri="{9D8B030D-6E8A-4147-A177-3AD203B41FA5}">
                      <a16:colId xmlns:a16="http://schemas.microsoft.com/office/drawing/2014/main" val="88378385"/>
                    </a:ext>
                  </a:extLst>
                </a:gridCol>
              </a:tblGrid>
              <a:tr h="613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Nazwa inwestycji 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Wartość w zł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276629"/>
                  </a:ext>
                </a:extLst>
              </a:tr>
              <a:tr h="474792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zatoki na ul. Storczykowej w Obrzębinie- sołectwo Obrzębin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10.000,00 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2027770"/>
                  </a:ext>
                </a:extLst>
              </a:tr>
              <a:tr h="42824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kanałów bocznych sieci kanalizacji sanitarnej w m. Żuki, Cisew, Słodków Kolonia, Słodków, Obrzębin, Cisew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104.172,72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8849345"/>
                  </a:ext>
                </a:extLst>
              </a:tr>
              <a:tr h="456173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sieci kanalizacji sanitarnej o dł. 173,4 m.b. w m. Cisew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129.800,01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1058510"/>
                  </a:ext>
                </a:extLst>
              </a:tr>
              <a:tr h="652649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sieci kanalizacji sanitarnej o dł. 230,0 m.b. z przyłączami i komorą pomiarową w m. Żuki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247.189,15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465714"/>
                  </a:ext>
                </a:extLst>
              </a:tr>
              <a:tr h="580559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sieci kanalizacji sanitarnej o dł. 226,76  m.b. z przyłączami w m. Cisew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489.891,98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222534"/>
                  </a:ext>
                </a:extLst>
              </a:tr>
              <a:tr h="577046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sieci kanalizacji sanitarnej o dł. 159,0  m.b. z przyłączami w m. Cisew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182.391,17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0870129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sieci kanalizacji sanitarnej o dł. 582,5  m.b. z przyłączami i przepompownią ścieków w m. Obrzębin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652.399,08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4154282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sieci kanalizacji sanitarnej o dł. 1130,1  m.b. z przyłączami i przepompownią ścieków w m. Słodków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2.730.600,00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917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514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14825B-CFC5-4833-96B2-B47C3B98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77" y="5385335"/>
            <a:ext cx="8397838" cy="566738"/>
          </a:xfrm>
        </p:spPr>
        <p:txBody>
          <a:bodyPr>
            <a:normAutofit/>
          </a:bodyPr>
          <a:lstStyle/>
          <a:p>
            <a:r>
              <a:rPr lang="pl-PL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Droga w miejscowości Obrzębin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215F1070-C49D-4365-9974-911E56232C89}"/>
              </a:ext>
            </a:extLst>
          </p:cNvPr>
          <p:cNvSpPr txBox="1">
            <a:spLocks/>
          </p:cNvSpPr>
          <p:nvPr/>
        </p:nvSpPr>
        <p:spPr>
          <a:xfrm>
            <a:off x="584027" y="326231"/>
            <a:ext cx="8596668" cy="578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A8A3846-0C6E-7726-8934-97D881354526}"/>
              </a:ext>
            </a:extLst>
          </p:cNvPr>
          <p:cNvSpPr txBox="1">
            <a:spLocks/>
          </p:cNvSpPr>
          <p:nvPr/>
        </p:nvSpPr>
        <p:spPr>
          <a:xfrm>
            <a:off x="6285297" y="5939117"/>
            <a:ext cx="5685326" cy="4226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9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Amfiteatr w Żukach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EDA9B9-C39F-8AF2-A8F4-918E7679D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7" y="975003"/>
            <a:ext cx="5867706" cy="46269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A63DF3F-E96F-9CD3-23C4-05ADB30C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705" y="1472665"/>
            <a:ext cx="5959858" cy="44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0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14825B-CFC5-4833-96B2-B47C3B98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37" y="5431844"/>
            <a:ext cx="6152775" cy="566738"/>
          </a:xfrm>
        </p:spPr>
        <p:txBody>
          <a:bodyPr>
            <a:normAutofit/>
          </a:bodyPr>
          <a:lstStyle/>
          <a:p>
            <a:r>
              <a:rPr lang="pl-PL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Boisko wielofunkcyjne z zadaszeniem w Kaczkach Średnich 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FB66EDA-4B1B-4940-AA2B-24B70D4884FB}"/>
              </a:ext>
            </a:extLst>
          </p:cNvPr>
          <p:cNvSpPr txBox="1">
            <a:spLocks/>
          </p:cNvSpPr>
          <p:nvPr/>
        </p:nvSpPr>
        <p:spPr>
          <a:xfrm>
            <a:off x="546706" y="189722"/>
            <a:ext cx="8596668" cy="678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3CF69005-9E76-3851-DA78-B11B08071CF2}"/>
              </a:ext>
            </a:extLst>
          </p:cNvPr>
          <p:cNvSpPr txBox="1">
            <a:spLocks/>
          </p:cNvSpPr>
          <p:nvPr/>
        </p:nvSpPr>
        <p:spPr>
          <a:xfrm>
            <a:off x="6340950" y="5845238"/>
            <a:ext cx="6009820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9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Altana dla mieszkańców sołectwa Obrębizna </a:t>
            </a:r>
            <a:endParaRPr lang="pl-PL" sz="1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BD5ECB2-9E07-3874-ECF0-26B27BE10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3" y="953695"/>
            <a:ext cx="6156713" cy="461933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85A4A6B-309A-68E2-D6D4-5DAB846C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950" y="1674796"/>
            <a:ext cx="5739877" cy="423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39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14825B-CFC5-4833-96B2-B47C3B98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69" y="5556330"/>
            <a:ext cx="6105529" cy="566738"/>
          </a:xfrm>
        </p:spPr>
        <p:txBody>
          <a:bodyPr>
            <a:normAutofit/>
          </a:bodyPr>
          <a:lstStyle/>
          <a:p>
            <a:r>
              <a:rPr lang="pl-PL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Boisko wielofunkcyjne z zadaszeniem w Turkowicach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3E4259A-78F0-4C13-B4F2-B9176198FF5C}"/>
              </a:ext>
            </a:extLst>
          </p:cNvPr>
          <p:cNvSpPr txBox="1">
            <a:spLocks/>
          </p:cNvSpPr>
          <p:nvPr/>
        </p:nvSpPr>
        <p:spPr>
          <a:xfrm>
            <a:off x="546706" y="189722"/>
            <a:ext cx="8596668" cy="678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6506928-FE1C-89C7-EDC2-109D20790932}"/>
              </a:ext>
            </a:extLst>
          </p:cNvPr>
          <p:cNvSpPr txBox="1">
            <a:spLocks/>
          </p:cNvSpPr>
          <p:nvPr/>
        </p:nvSpPr>
        <p:spPr>
          <a:xfrm>
            <a:off x="6644605" y="5839699"/>
            <a:ext cx="6263348" cy="56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sieci kanalizacji sanitarnej w Słodkowie</a:t>
            </a:r>
            <a:endParaRPr lang="pl-PL" sz="19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7EB5E53-F0F6-0819-85AA-F0C36EE1F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0" y="867746"/>
            <a:ext cx="6476529" cy="485928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E1DD2F9-691E-0444-C5EF-4B0E8BB28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05" y="1280159"/>
            <a:ext cx="5442225" cy="470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06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14825B-CFC5-4833-96B2-B47C3B98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823" y="5990254"/>
            <a:ext cx="5951622" cy="566738"/>
          </a:xfrm>
        </p:spPr>
        <p:txBody>
          <a:bodyPr>
            <a:noAutofit/>
          </a:bodyPr>
          <a:lstStyle/>
          <a:p>
            <a:r>
              <a:rPr lang="pl-PL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Boisko wielofunkcyjne z zadaszeniem w Cisewie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FB66EDA-4B1B-4940-AA2B-24B70D4884FB}"/>
              </a:ext>
            </a:extLst>
          </p:cNvPr>
          <p:cNvSpPr txBox="1">
            <a:spLocks/>
          </p:cNvSpPr>
          <p:nvPr/>
        </p:nvSpPr>
        <p:spPr>
          <a:xfrm>
            <a:off x="556332" y="116813"/>
            <a:ext cx="8596668" cy="678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E0E3826-02C2-ECCA-679E-155511705480}"/>
              </a:ext>
            </a:extLst>
          </p:cNvPr>
          <p:cNvSpPr txBox="1"/>
          <p:nvPr/>
        </p:nvSpPr>
        <p:spPr>
          <a:xfrm>
            <a:off x="7599766" y="6453292"/>
            <a:ext cx="459223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Platforma </a:t>
            </a:r>
            <a:r>
              <a:rPr lang="pl-PL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przyschodowa</a:t>
            </a:r>
            <a:r>
              <a:rPr lang="pl-PL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budynku Urzędu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0C702B-7480-4411-0C98-6C8E6121C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" y="867746"/>
            <a:ext cx="7093819" cy="53182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0D8D306-B3DF-65B5-860F-8ACAF7B8A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525" y="794837"/>
            <a:ext cx="4239652" cy="565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07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14825B-CFC5-4833-96B2-B47C3B98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967" y="6189541"/>
            <a:ext cx="8054016" cy="566738"/>
          </a:xfrm>
        </p:spPr>
        <p:txBody>
          <a:bodyPr>
            <a:noAutofit/>
          </a:bodyPr>
          <a:lstStyle/>
          <a:p>
            <a:r>
              <a:rPr lang="pl-PL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Poprawa dostępności Urzędu Gminy dla osób ze szczególnymi potrzebami</a:t>
            </a:r>
            <a:endParaRPr lang="pl-P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C3E4259A-78F0-4C13-B4F2-B9176198FF5C}"/>
              </a:ext>
            </a:extLst>
          </p:cNvPr>
          <p:cNvSpPr txBox="1">
            <a:spLocks/>
          </p:cNvSpPr>
          <p:nvPr/>
        </p:nvSpPr>
        <p:spPr>
          <a:xfrm>
            <a:off x="546706" y="189722"/>
            <a:ext cx="8596668" cy="678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95AA0A0-0072-61CB-5D76-A8881EB3F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08" y="1010654"/>
            <a:ext cx="6029111" cy="452536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0A3E848-F5B5-B158-43E5-232BAA59F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735" y="1722922"/>
            <a:ext cx="5860951" cy="43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418127-6CE9-4CF7-94DF-3D28389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01" y="128568"/>
            <a:ext cx="10972801" cy="776208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STRATEGIA ROZWOJU GMINY TUREK NA LATA 2024-2034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DE82CE2-B051-4BEA-8A32-928334E67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07" y="904776"/>
            <a:ext cx="10453036" cy="582465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 Strategii przyjęty przez Radę Gminy Turek 5 listopada 2024 r. stanowi fundament dla zrównoważonego i harmonijnego rozwoju Gminy Turek w perspektywie kolejnych lat. </a:t>
            </a:r>
          </a:p>
          <a:p>
            <a:pPr marL="0" indent="0" algn="just">
              <a:buNone/>
            </a:pPr>
            <a:r>
              <a:rPr lang="pl-PL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Strategia wyznacza kierunki rozwoju społecznego, gospodarczego, przestrzennego oraz środowiskowego, z poszanowaniem wartości lokalnych i zasad zrównoważonego rozwoju.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5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Misja Gminy Turek</a:t>
            </a:r>
          </a:p>
          <a:p>
            <a:pPr marL="0" indent="0" algn="just">
              <a:buNone/>
            </a:pPr>
            <a:r>
              <a:rPr lang="pl-PL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Gmina Turek wykorzystując swoje unikatowe położenie i potencjał mieszkańców, realizuje wspólnie określone cele, plany oraz potrzeby w zakresie zarówno gospodarczym, jak i przestrzennym oraz społecznym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2500" b="1" u="sng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Wizja Gminy Turek do roku 2034</a:t>
            </a:r>
          </a:p>
          <a:p>
            <a:pPr marL="0" indent="0" algn="just">
              <a:buNone/>
            </a:pPr>
            <a:r>
              <a:rPr lang="pl-PL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roku 2034 Gmina Turek jest miejscem przyjaznym do zamieszkania oraz spędzania czasu wolnego. To obszar z rozwiniętą gospodarką, infrastrukturą techniczną  oraz społeczną. To miejsce bezpieczne i ekologiczne, w którym stosuje się zasady zrównoważonego rozwoju we wszystkich aspektach życia szczęśliwych mieszkańców.</a:t>
            </a:r>
          </a:p>
        </p:txBody>
      </p:sp>
    </p:spTree>
    <p:extLst>
      <p:ext uri="{BB962C8B-B14F-4D97-AF65-F5344CB8AC3E}">
        <p14:creationId xmlns:p14="http://schemas.microsoft.com/office/powerpoint/2010/main" val="3784030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D9CA3-3B5A-CB5D-8886-F67D47E4E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7FA397-503F-EB14-893D-AD83E611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7" y="128568"/>
            <a:ext cx="10953549" cy="776208"/>
          </a:xfrm>
        </p:spPr>
        <p:txBody>
          <a:bodyPr>
            <a:noAutofit/>
          </a:bodyPr>
          <a:lstStyle/>
          <a:p>
            <a:pPr algn="ctr"/>
            <a:r>
              <a:rPr lang="pl-PL" sz="3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STRATEGIA TERYTORIALNA PARTNERSTWA ZIT KOLSKO-TURECKIEGO OBSZARU FUNKCJONALNEGO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C03D3D4-074D-E211-D3C6-B23358B8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0" y="1260909"/>
            <a:ext cx="10684043" cy="54685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Strategia została opracowana jako dokument strategiczny dla Partnerstwa Obszaru Funkcjonalnego Miast Koła i Turku, obejmującego: Miasto Turek, Miasto Koło, Gminę Turek, Gminę Koło, Gminę Brudzew oraz Gminę Kościelec. 3 października 2024 r. została pozytywnie zaopiniowana przez Zarządu Województwa Wielkopolskiego, co umożliwiło rozpoczęcie procesu wdrażania.</a:t>
            </a:r>
          </a:p>
          <a:p>
            <a:pPr marL="0" indent="0" algn="just">
              <a:buNone/>
            </a:pPr>
            <a:r>
              <a:rPr lang="pl-PL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Dokument określa kierunki działań mających na celu pobudzenie gospodarcze oraz podniesienie jakości życia mieszkańców obszaru Partnerstwa. </a:t>
            </a:r>
          </a:p>
          <a:p>
            <a:pPr marL="0" indent="0" algn="just">
              <a:buNone/>
            </a:pPr>
            <a:r>
              <a:rPr lang="pl-PL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realizacji Strategii ZIT Gmina Turek realizuje projekt pn. „Rozbudowa dostępu obywateli i przedsiębiorców do cyfrowych usług publicznych wraz z ich automatyzacją w Gminie Turek”, który uzyskał  dofinansowanie w ramach Funduszy Europejskich dla Wielkopolski 2021-2027.</a:t>
            </a:r>
          </a:p>
          <a:p>
            <a:pPr marL="0" indent="0" algn="just">
              <a:buNone/>
            </a:pPr>
            <a:r>
              <a:rPr lang="pl-PL" sz="25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Całkowita wartość projektu wynosi 506.032,22 zł, w tym kwota dofinansowania UE w wysokości 354.222,55 zł. </a:t>
            </a:r>
          </a:p>
        </p:txBody>
      </p:sp>
    </p:spTree>
    <p:extLst>
      <p:ext uri="{BB962C8B-B14F-4D97-AF65-F5344CB8AC3E}">
        <p14:creationId xmlns:p14="http://schemas.microsoft.com/office/powerpoint/2010/main" val="41507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48039E-0867-4161-AD1F-395E7E6C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7004"/>
            <a:ext cx="8596668" cy="845976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OGÓLNE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97C285-A95E-4EAC-A778-CE3A4FBC3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29904"/>
            <a:ext cx="9334412" cy="5622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Raport o stanie Gminy Turek zawiera roczne sprawozdanie dotyczące realizacji: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inwestycji,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programów,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polityk,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strategii,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uchwał przyjętych przez Radę Gminy. </a:t>
            </a:r>
          </a:p>
          <a:p>
            <a:pPr marL="0" indent="0">
              <a:buNone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również informacje o stanie gospodarki odpadami komunalnymi, gospodarki przestrzennej, edukacji, pomocy społecznej, bezpieczeństwa, a także innych działań podejmowanych na rzecz naszej gminy.</a:t>
            </a:r>
          </a:p>
        </p:txBody>
      </p:sp>
    </p:spTree>
    <p:extLst>
      <p:ext uri="{BB962C8B-B14F-4D97-AF65-F5344CB8AC3E}">
        <p14:creationId xmlns:p14="http://schemas.microsoft.com/office/powerpoint/2010/main" val="4266477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5F0CF-EA21-42BE-94A4-B05ABEA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67" y="156239"/>
            <a:ext cx="9032032" cy="79548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POLITYKA SPOŁECZNA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DCC3B31-6220-453B-A4F1-8EEB4142D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718456"/>
            <a:ext cx="10116152" cy="6055567"/>
          </a:xfrm>
        </p:spPr>
        <p:txBody>
          <a:bodyPr>
            <a:normAutofit fontScale="85000" lnSpcReduction="10000"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Wieloletni Rządowy Program ,,Posiłek w Szkole i w Domu” – wydano 240 decyzji na pomoc w formie bezpłatnych posiłków. Koszt zadania: 172.766,50 zł;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Asystent Osobisty Osoby Niepełnosprawnej – opieką objęte 6 osób ze znacznym stopniem niepełnosprawności. Koszt zadania: 121.134,00 zł;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Gminny Program Wspierania Rodziny – realizowany w szczególności przy pomocy asystenta rodziny;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Gminny Program Przeciwdziałania Przemocy w Rodzinie – prowadzono 14 Niebieskich Kart;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Karta Dużej Rodziny – wydano 327 Gminnych Kart Dużej Rodziny oraz 204 Ogólnopolskie Karty Dużej Rodziny;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 Profilaktyki i Rozwiązywania Problemów Alkoholowych oraz Przeciwdziałania Narkomanii na lata 2022-2025 – koszt realizacji programu wyniósł 100.313,76 zł;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l-PL" sz="21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l-PL" sz="2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l-PL" sz="19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pl-PL" sz="19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800"/>
              </a:spcAft>
              <a:buNone/>
            </a:pPr>
            <a:endParaRPr lang="pl-PL" sz="19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arenR"/>
            </a:pP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+mj-lt"/>
              <a:buAutoNum type="arabicParenR"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arenR"/>
            </a:pP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1173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5F0CF-EA21-42BE-94A4-B05ABEA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67" y="156239"/>
            <a:ext cx="9032032" cy="79548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POLITYKA SPOŁECZNA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DCC3B31-6220-453B-A4F1-8EEB4142D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94" y="951723"/>
            <a:ext cx="10370395" cy="5591974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rzyznano świadczenia w formie zasiłków: stałego, okresowego oraz celowego dla 225 osób i ich rodzin</a:t>
            </a:r>
            <a:r>
              <a:rPr lang="pl-PL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kwota wypłaconych świadczeń – 256.432,35 zł;</a:t>
            </a:r>
            <a:endParaRPr lang="pl-PL" sz="27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Zaświadczenia o dochodach do programu „Czyste Powietrze” – wydano 325 zaświadczeń</a:t>
            </a:r>
            <a:r>
              <a:rPr lang="pl-PL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Realizacja ustawy o wspieraniu rodziny i systemie pieczy zastępczej – asystent rodziny współpracował z 10 rodzinami. W rodzinach zastępczych przebywało 6 dzieci z terenu gminy. Dofinansowanie gminy wydatków na opiekę i wychowanie dzieci umieszczonych w rodzinie zastępczej ogółem – 39.735,67 zł;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sz="27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Realizacja ustawy o pomocy obywatelom Ukrainy w związku z konfliktem zbrojnym na terytorium tego państwa: </a:t>
            </a:r>
            <a:r>
              <a:rPr lang="pl-PL" sz="2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złożono 1 wniosek o świadczenie pieniężne za zapewnienie zakwaterowania i wyżywienia obywatelom Ukrainy przebywającym na terytorium Polski, w związku z działaniami wojennymi prowadzonymi na terytorium Ukrainy. Kwota wypłaconego świadczenia – </a:t>
            </a:r>
            <a:r>
              <a:rPr lang="pl-PL" sz="23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1.040</a:t>
            </a:r>
            <a:r>
              <a:rPr lang="pl-PL" sz="23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,00 zł.</a:t>
            </a:r>
            <a:endParaRPr lang="pl-PL" sz="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97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5F0CF-EA21-42BE-94A4-B05ABEA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67" y="156239"/>
            <a:ext cx="9032032" cy="79548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POLITYKA SPOŁECZNA</a:t>
            </a:r>
          </a:p>
        </p:txBody>
      </p:sp>
      <p:graphicFrame>
        <p:nvGraphicFramePr>
          <p:cNvPr id="3" name="Tabela 4">
            <a:extLst>
              <a:ext uri="{FF2B5EF4-FFF2-40B4-BE49-F238E27FC236}">
                <a16:creationId xmlns:a16="http://schemas.microsoft.com/office/drawing/2014/main" id="{441D4091-CF35-416E-9041-AF0E8A9FC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302758"/>
              </p:ext>
            </p:extLst>
          </p:nvPr>
        </p:nvGraphicFramePr>
        <p:xfrm>
          <a:off x="297104" y="1172276"/>
          <a:ext cx="9733047" cy="532311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72534">
                  <a:extLst>
                    <a:ext uri="{9D8B030D-6E8A-4147-A177-3AD203B41FA5}">
                      <a16:colId xmlns:a16="http://schemas.microsoft.com/office/drawing/2014/main" val="3282071905"/>
                    </a:ext>
                  </a:extLst>
                </a:gridCol>
                <a:gridCol w="5210448">
                  <a:extLst>
                    <a:ext uri="{9D8B030D-6E8A-4147-A177-3AD203B41FA5}">
                      <a16:colId xmlns:a16="http://schemas.microsoft.com/office/drawing/2014/main" val="3660639900"/>
                    </a:ext>
                  </a:extLst>
                </a:gridCol>
                <a:gridCol w="1558463">
                  <a:extLst>
                    <a:ext uri="{9D8B030D-6E8A-4147-A177-3AD203B41FA5}">
                      <a16:colId xmlns:a16="http://schemas.microsoft.com/office/drawing/2014/main" val="2475255322"/>
                    </a:ext>
                  </a:extLst>
                </a:gridCol>
                <a:gridCol w="2391602">
                  <a:extLst>
                    <a:ext uri="{9D8B030D-6E8A-4147-A177-3AD203B41FA5}">
                      <a16:colId xmlns:a16="http://schemas.microsoft.com/office/drawing/2014/main" val="2221885302"/>
                    </a:ext>
                  </a:extLst>
                </a:gridCol>
              </a:tblGrid>
              <a:tr h="967931">
                <a:tc>
                  <a:txBody>
                    <a:bodyPr/>
                    <a:lstStyle/>
                    <a:p>
                      <a:pPr algn="ct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Nazwa świadczenia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Liczba świadczeń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Kwota ogółem </a:t>
                      </a:r>
                    </a:p>
                    <a:p>
                      <a:pPr algn="ct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451800"/>
                  </a:ext>
                </a:extLst>
              </a:tr>
              <a:tr h="558254"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Program Rodzina 800+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38.000,00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3663989"/>
                  </a:ext>
                </a:extLst>
              </a:tr>
              <a:tr h="893475"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Zasiłki rodzinne i dodatki do zasiłków rodzinnych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6.102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641.723,96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3503682"/>
                  </a:ext>
                </a:extLst>
              </a:tr>
              <a:tr h="893475"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Zasiłki pielęgnacyjne, świadczenia pielęgnacyjne, specjalne zasiłki opiekuńcze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4.673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4.437.991,00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961767"/>
                  </a:ext>
                </a:extLst>
              </a:tr>
              <a:tr h="893475"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Jednorazowa zapomoga z tytułu urodzenia się dziecka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45.000,00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1205472"/>
                  </a:ext>
                </a:extLst>
              </a:tr>
              <a:tr h="558254"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Świadczenia rodzicielskie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145.066,00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9137508"/>
                  </a:ext>
                </a:extLst>
              </a:tr>
              <a:tr h="558254"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Świadczenia z funduszu alimentacyjnego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1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151.270,42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2515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455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5F0CF-EA21-42BE-94A4-B05ABEA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156238"/>
            <a:ext cx="9451909" cy="1159378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WSPÓŁPRACA Z ORGANIZACJAMI POZARZĄDOWYMI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15E2140B-A42C-4829-B286-431A93A53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822285"/>
              </p:ext>
            </p:extLst>
          </p:nvPr>
        </p:nvGraphicFramePr>
        <p:xfrm>
          <a:off x="327991" y="1315615"/>
          <a:ext cx="9951790" cy="5357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113">
                  <a:extLst>
                    <a:ext uri="{9D8B030D-6E8A-4147-A177-3AD203B41FA5}">
                      <a16:colId xmlns:a16="http://schemas.microsoft.com/office/drawing/2014/main" val="1242226864"/>
                    </a:ext>
                  </a:extLst>
                </a:gridCol>
                <a:gridCol w="3733382">
                  <a:extLst>
                    <a:ext uri="{9D8B030D-6E8A-4147-A177-3AD203B41FA5}">
                      <a16:colId xmlns:a16="http://schemas.microsoft.com/office/drawing/2014/main" val="1476391794"/>
                    </a:ext>
                  </a:extLst>
                </a:gridCol>
                <a:gridCol w="4145754">
                  <a:extLst>
                    <a:ext uri="{9D8B030D-6E8A-4147-A177-3AD203B41FA5}">
                      <a16:colId xmlns:a16="http://schemas.microsoft.com/office/drawing/2014/main" val="2858297454"/>
                    </a:ext>
                  </a:extLst>
                </a:gridCol>
                <a:gridCol w="1501541">
                  <a:extLst>
                    <a:ext uri="{9D8B030D-6E8A-4147-A177-3AD203B41FA5}">
                      <a16:colId xmlns:a16="http://schemas.microsoft.com/office/drawing/2014/main" val="3234262859"/>
                    </a:ext>
                  </a:extLst>
                </a:gridCol>
              </a:tblGrid>
              <a:tr h="604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Wnioskodawca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Tytuł zadania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Kwota dotacji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(w zł) 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848661"/>
                  </a:ext>
                </a:extLst>
              </a:tr>
              <a:tr h="44515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Miejsko-Gminny Klub Sportowy „TUR 1921” Turek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Szkolenie dzieci, młodzieży i dorosłych w różnych dyscyplinach sportowych oraz organizacja i udział w zawodach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7.000,00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5541580"/>
                  </a:ext>
                </a:extLst>
              </a:tr>
              <a:tr h="673367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Klub sportów i Sztuk Walk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Szkolenie dzieci, młodzieży i dorosłych w sportach walki, udział w zawodach i szkoleniach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1.900,00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7524532"/>
                  </a:ext>
                </a:extLst>
              </a:tr>
              <a:tr h="44515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Cisew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Organizacja rajdu rowerowego dla dzieci, młodzieży i dorosłych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402926"/>
                  </a:ext>
                </a:extLst>
              </a:tr>
              <a:tr h="44515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„Pęcherzew”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Aktywnie, zdrowo i sportowo – integrujemy się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0605703"/>
                  </a:ext>
                </a:extLst>
              </a:tr>
              <a:tr h="420566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KLUB BIEGACZA MARATON TUREK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Tropem Wilczym Bieg Pamięci Żołnierzy Wyklętych – XII edycja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694028"/>
                  </a:ext>
                </a:extLst>
              </a:tr>
              <a:tr h="528129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Grabieniec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Basket pod lasem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1.000,00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110278"/>
                  </a:ext>
                </a:extLst>
              </a:tr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w Warence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Kto dogoni TURa?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5067793"/>
                  </a:ext>
                </a:extLst>
              </a:tr>
              <a:tr h="44515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Klub sportowy APR Orenje Turek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Igrzyska przedszkolaków – turniej dla najmłodszych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9753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30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5F0CF-EA21-42BE-94A4-B05ABEA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156238"/>
            <a:ext cx="9451909" cy="1159378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WSPÓŁPRACA Z ORGANIZACJAMI POZARZĄDOWYMI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15E2140B-A42C-4829-B286-431A93A53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011902"/>
              </p:ext>
            </p:extLst>
          </p:nvPr>
        </p:nvGraphicFramePr>
        <p:xfrm>
          <a:off x="327990" y="1315615"/>
          <a:ext cx="10153921" cy="549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13">
                  <a:extLst>
                    <a:ext uri="{9D8B030D-6E8A-4147-A177-3AD203B41FA5}">
                      <a16:colId xmlns:a16="http://schemas.microsoft.com/office/drawing/2014/main" val="1242226864"/>
                    </a:ext>
                  </a:extLst>
                </a:gridCol>
                <a:gridCol w="3809211">
                  <a:extLst>
                    <a:ext uri="{9D8B030D-6E8A-4147-A177-3AD203B41FA5}">
                      <a16:colId xmlns:a16="http://schemas.microsoft.com/office/drawing/2014/main" val="1476391794"/>
                    </a:ext>
                  </a:extLst>
                </a:gridCol>
                <a:gridCol w="4260457">
                  <a:extLst>
                    <a:ext uri="{9D8B030D-6E8A-4147-A177-3AD203B41FA5}">
                      <a16:colId xmlns:a16="http://schemas.microsoft.com/office/drawing/2014/main" val="2858297454"/>
                    </a:ext>
                  </a:extLst>
                </a:gridCol>
                <a:gridCol w="1501540">
                  <a:extLst>
                    <a:ext uri="{9D8B030D-6E8A-4147-A177-3AD203B41FA5}">
                      <a16:colId xmlns:a16="http://schemas.microsoft.com/office/drawing/2014/main" val="3234262859"/>
                    </a:ext>
                  </a:extLst>
                </a:gridCol>
              </a:tblGrid>
              <a:tr h="4997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Wnioskodawca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Tytuł zadania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Kwota dotacji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(w zł) 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848661"/>
                  </a:ext>
                </a:extLst>
              </a:tr>
              <a:tr h="44515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Klub sportowy APR </a:t>
                      </a:r>
                      <a:r>
                        <a:rPr lang="pl-PL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Orenje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Turek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Treningi piłkarskie oraz udział w rozgrywkach Wielkopolsko-Lubuskich Lig  Piłkarskich dla dzieci i młodzieży z Gminy Turek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5541580"/>
                  </a:ext>
                </a:extLst>
              </a:tr>
              <a:tr h="37550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Ochotnicza Straż Pożarna w Cisewie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Mikołajkowy Turniej Piłki Halowej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7524532"/>
                  </a:ext>
                </a:extLst>
              </a:tr>
              <a:tr h="442762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„Turkowski Obwarzanek”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 Rodzinny Rajd Rowerowy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402926"/>
                  </a:ext>
                </a:extLst>
              </a:tr>
              <a:tr h="37877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„Żuki dla przyszłości”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Jeździmy, bo lubimy!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0605703"/>
                  </a:ext>
                </a:extLst>
              </a:tr>
              <a:tr h="414708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„Nasze Żuki” w Żukach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„Dbamy o damy, </a:t>
                      </a:r>
                      <a:r>
                        <a:rPr lang="pl-PL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pilates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 joga dla kobiet”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694028"/>
                  </a:ext>
                </a:extLst>
              </a:tr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Klub Sportowy Volley Turek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Szkolenie dzieci, młodzieży i dorosłych w poszczególnych dyscyplinach sportowych oraz organizacja i udział w zawodach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1.900,00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110278"/>
                  </a:ext>
                </a:extLst>
              </a:tr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Klub Sportowy Volley Turek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Turniej piłki siatkowej dla dzieci i młodzieży o Puchar Wójta Gminy Turek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5067793"/>
                  </a:ext>
                </a:extLst>
              </a:tr>
              <a:tr h="44515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Ludowy Klub sportowy „MARATON”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Szkolenie dzieci, młodzieży i dorosłych w lekkiej atletyce oraz organizacja i udział w zawodach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1.900,00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9753502"/>
                  </a:ext>
                </a:extLst>
              </a:tr>
              <a:tr h="420566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</a:t>
                      </a:r>
                      <a:r>
                        <a:rPr lang="pl-PL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Szadowiacy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Wesoły i bezpieczny początek wakacji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344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607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5F0CF-EA21-42BE-94A4-B05ABEA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156238"/>
            <a:ext cx="9451909" cy="1159378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WSPÓŁPRACA Z ORGANIZACJAMI POZARZĄDOWYMI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15E2140B-A42C-4829-B286-431A93A53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0821930"/>
              </p:ext>
            </p:extLst>
          </p:nvPr>
        </p:nvGraphicFramePr>
        <p:xfrm>
          <a:off x="327990" y="1315616"/>
          <a:ext cx="10461928" cy="5337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389">
                  <a:extLst>
                    <a:ext uri="{9D8B030D-6E8A-4147-A177-3AD203B41FA5}">
                      <a16:colId xmlns:a16="http://schemas.microsoft.com/office/drawing/2014/main" val="1242226864"/>
                    </a:ext>
                  </a:extLst>
                </a:gridCol>
                <a:gridCol w="3924759">
                  <a:extLst>
                    <a:ext uri="{9D8B030D-6E8A-4147-A177-3AD203B41FA5}">
                      <a16:colId xmlns:a16="http://schemas.microsoft.com/office/drawing/2014/main" val="1476391794"/>
                    </a:ext>
                  </a:extLst>
                </a:gridCol>
                <a:gridCol w="4367864">
                  <a:extLst>
                    <a:ext uri="{9D8B030D-6E8A-4147-A177-3AD203B41FA5}">
                      <a16:colId xmlns:a16="http://schemas.microsoft.com/office/drawing/2014/main" val="2858297454"/>
                    </a:ext>
                  </a:extLst>
                </a:gridCol>
                <a:gridCol w="1568916">
                  <a:extLst>
                    <a:ext uri="{9D8B030D-6E8A-4147-A177-3AD203B41FA5}">
                      <a16:colId xmlns:a16="http://schemas.microsoft.com/office/drawing/2014/main" val="3234262859"/>
                    </a:ext>
                  </a:extLst>
                </a:gridCol>
              </a:tblGrid>
              <a:tr h="649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Wnioskodawca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Tytuł zadania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Kwota dotacji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(w zł)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848661"/>
                  </a:ext>
                </a:extLst>
              </a:tr>
              <a:tr h="322484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„KALI-NOVA”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Festiwal Piosenki Biesiadnej IV edycja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3.280,00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5541580"/>
                  </a:ext>
                </a:extLst>
              </a:tr>
              <a:tr h="992676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Ochotnicza Straż Pożarna w Turku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Promowanie działań w zakresie podtrzymywania i upowszechniania tradycji narodowej i regionalnej, pielęgnowania polskości, rozwoju świadomości narodowej i kulturowej, tożsamości lokalnej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7524532"/>
                  </a:ext>
                </a:extLst>
              </a:tr>
              <a:tr h="49075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„WSPÓLNOTA KOBIET” w Słodkowie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Integracja międzypokoleniowa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402926"/>
                  </a:ext>
                </a:extLst>
              </a:tr>
              <a:tr h="558465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Cisew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Organizacja imprezy integracyjno- rekreacyjnej dla dzieci, młodzieży i dorosłych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0605703"/>
                  </a:ext>
                </a:extLst>
              </a:tr>
              <a:tr h="40586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GRABIENIEC RAZEM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Grabieniec łączy pokolenia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694028"/>
                  </a:ext>
                </a:extLst>
              </a:tr>
              <a:tr h="394109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Nasz Korytków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Festyn dla mieszkańców. Muzyka łączy pokolenia.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110278"/>
                  </a:ext>
                </a:extLst>
              </a:tr>
              <a:tr h="741713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„Nasze Kowale” oraz Ochotnicza Straż Pożarna  w Kowalach Księżych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Spotkanie integracyjne z literaturą, kulturą i historią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3.240,00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7938385"/>
                  </a:ext>
                </a:extLst>
              </a:tr>
              <a:tr h="654462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w Warence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Poznajemy Gminę Turek i Powiat Turecki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2.250,00</a:t>
                      </a:r>
                      <a:endParaRPr lang="pl-PL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1046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94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0BC9F-97D8-672A-0E4C-D0302E969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40F10E-A1DF-F8AB-59AF-5279A7F13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156238"/>
            <a:ext cx="9451909" cy="1159378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WSPÓŁPRACA Z ORGANIZACJAMI POZARZĄDOWYMI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EBECA81F-2DA4-4414-7BC1-B12E9880EB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006348"/>
              </p:ext>
            </p:extLst>
          </p:nvPr>
        </p:nvGraphicFramePr>
        <p:xfrm>
          <a:off x="241363" y="1315616"/>
          <a:ext cx="10461928" cy="5421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389">
                  <a:extLst>
                    <a:ext uri="{9D8B030D-6E8A-4147-A177-3AD203B41FA5}">
                      <a16:colId xmlns:a16="http://schemas.microsoft.com/office/drawing/2014/main" val="1242226864"/>
                    </a:ext>
                  </a:extLst>
                </a:gridCol>
                <a:gridCol w="3924759">
                  <a:extLst>
                    <a:ext uri="{9D8B030D-6E8A-4147-A177-3AD203B41FA5}">
                      <a16:colId xmlns:a16="http://schemas.microsoft.com/office/drawing/2014/main" val="1476391794"/>
                    </a:ext>
                  </a:extLst>
                </a:gridCol>
                <a:gridCol w="4367864">
                  <a:extLst>
                    <a:ext uri="{9D8B030D-6E8A-4147-A177-3AD203B41FA5}">
                      <a16:colId xmlns:a16="http://schemas.microsoft.com/office/drawing/2014/main" val="2858297454"/>
                    </a:ext>
                  </a:extLst>
                </a:gridCol>
                <a:gridCol w="1568916">
                  <a:extLst>
                    <a:ext uri="{9D8B030D-6E8A-4147-A177-3AD203B41FA5}">
                      <a16:colId xmlns:a16="http://schemas.microsoft.com/office/drawing/2014/main" val="3234262859"/>
                    </a:ext>
                  </a:extLst>
                </a:gridCol>
              </a:tblGrid>
              <a:tr h="6682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Wnioskodawca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Tytuł zadania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Kwota dotacji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(w zł)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848661"/>
                  </a:ext>
                </a:extLst>
              </a:tr>
              <a:tr h="504652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w Chlebowie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Łączymy pokolenia – Projekcje pod chmurką – promocja wsi Chlebów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2.000,00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35541580"/>
                  </a:ext>
                </a:extLst>
              </a:tr>
              <a:tr h="504652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„Nasze Żuki” w Żukach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III Festiwal Dyni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1.500,00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2402926"/>
                  </a:ext>
                </a:extLst>
              </a:tr>
              <a:tr h="482362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„Żuki dla przyszłości”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Majówka z Nepomucenem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2.130,00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0605703"/>
                  </a:ext>
                </a:extLst>
              </a:tr>
              <a:tr h="368850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Ochotnicza Straż Pożarna w Żukach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II Święto Pyry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800,00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6694028"/>
                  </a:ext>
                </a:extLst>
              </a:tr>
              <a:tr h="762724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Stowarzyszenie KACZKOWIACY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Wiosna, ach to ty! – warsztaty florystyczne i kulinarne dla dzieci i młodzieży z terenu Gminy Turek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1.800,00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8110278"/>
                  </a:ext>
                </a:extLst>
              </a:tr>
              <a:tr h="762724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Ochotnicza Straż Pożarna w Kaczkach Średnich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 ten świąteczny czas… - spotkanie przedświąteczne dla dzieci i młodzieży z terenu Gminy Turek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1.500,00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7938385"/>
                  </a:ext>
                </a:extLst>
              </a:tr>
              <a:tr h="642901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Koło Gospodyń wiejskich </a:t>
                      </a:r>
                      <a:r>
                        <a:rPr lang="pl-PL" sz="16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Szadowianka</a:t>
                      </a: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w Szadowie Księżym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Cuda, wianki, zioła czyli magiczna noc świętojańska</a:t>
                      </a:r>
                      <a:endParaRPr lang="pl-PL" sz="16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1.500,00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4704322"/>
                  </a:ext>
                </a:extLst>
              </a:tr>
              <a:tr h="689083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Związek Stowarzyszeń Bank Żywności w Koninie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Wsparcie żywnościowe potrzebujących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5.000,00</a:t>
                      </a:r>
                      <a:endParaRPr lang="pl-PL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5814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623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35F0CF-EA21-42BE-94A4-B05ABEA8C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156238"/>
            <a:ext cx="10284495" cy="814146"/>
          </a:xfrm>
        </p:spPr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GOSPODARKA ODPADAMI KOMUNALNYMI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A165F8AF-443E-4259-83C9-D1C0684A43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5982715"/>
              </p:ext>
            </p:extLst>
          </p:nvPr>
        </p:nvGraphicFramePr>
        <p:xfrm>
          <a:off x="101791" y="885525"/>
          <a:ext cx="10726630" cy="558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9320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17EDBA-A056-4548-B625-FBC4086E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" y="233561"/>
            <a:ext cx="9341160" cy="869369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FUNDUSZ SOŁECKI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6AFBC5A9-C243-5649-A98A-6CDF41E40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657155"/>
              </p:ext>
            </p:extLst>
          </p:nvPr>
        </p:nvGraphicFramePr>
        <p:xfrm>
          <a:off x="460522" y="997052"/>
          <a:ext cx="10067414" cy="539870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160465">
                  <a:extLst>
                    <a:ext uri="{9D8B030D-6E8A-4147-A177-3AD203B41FA5}">
                      <a16:colId xmlns:a16="http://schemas.microsoft.com/office/drawing/2014/main" val="439928039"/>
                    </a:ext>
                  </a:extLst>
                </a:gridCol>
                <a:gridCol w="3626706">
                  <a:extLst>
                    <a:ext uri="{9D8B030D-6E8A-4147-A177-3AD203B41FA5}">
                      <a16:colId xmlns:a16="http://schemas.microsoft.com/office/drawing/2014/main" val="1064507336"/>
                    </a:ext>
                  </a:extLst>
                </a:gridCol>
                <a:gridCol w="2749992">
                  <a:extLst>
                    <a:ext uri="{9D8B030D-6E8A-4147-A177-3AD203B41FA5}">
                      <a16:colId xmlns:a16="http://schemas.microsoft.com/office/drawing/2014/main" val="2099470034"/>
                    </a:ext>
                  </a:extLst>
                </a:gridCol>
                <a:gridCol w="2530251">
                  <a:extLst>
                    <a:ext uri="{9D8B030D-6E8A-4147-A177-3AD203B41FA5}">
                      <a16:colId xmlns:a16="http://schemas.microsoft.com/office/drawing/2014/main" val="3703215917"/>
                    </a:ext>
                  </a:extLst>
                </a:gridCol>
              </a:tblGrid>
              <a:tr h="431571">
                <a:tc>
                  <a:txBody>
                    <a:bodyPr/>
                    <a:lstStyle/>
                    <a:p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Sołectwo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w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Wykonanie w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505131"/>
                  </a:ext>
                </a:extLst>
              </a:tr>
              <a:tr h="451623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Albertów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38.613,73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38.576,34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45171889"/>
                  </a:ext>
                </a:extLst>
              </a:tr>
              <a:tr h="446310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Budy Słodkowskie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28.128,10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28.122,09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86316800"/>
                  </a:ext>
                </a:extLst>
              </a:tr>
              <a:tr h="421747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Chlebów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32.954,82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32.950,75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65453794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Cisew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55.479,49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54.970,27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90483478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Dzierżązna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19.639,74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19.285,56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24415261"/>
                  </a:ext>
                </a:extLst>
              </a:tr>
              <a:tr h="427824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Grabieniec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49.154,83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42.840,69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8104428"/>
                  </a:ext>
                </a:extLst>
              </a:tr>
              <a:tr h="438251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Kaczki Średnie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33.232,22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33.230,19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15409598"/>
                  </a:ext>
                </a:extLst>
              </a:tr>
              <a:tr h="439053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Kalinowa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31.789,75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30.789,75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2416841"/>
                  </a:ext>
                </a:extLst>
              </a:tr>
              <a:tr h="439855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Korytków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30.624,68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28.469,02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58513542"/>
                  </a:ext>
                </a:extLst>
              </a:tr>
              <a:tr h="440657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Kowale Księże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34.619,20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34.615,05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58133463"/>
                  </a:ext>
                </a:extLst>
              </a:tr>
              <a:tr h="412584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Obrębizna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28.017,14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27.880,70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5950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603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17EDBA-A056-4548-B625-FBC4086E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" y="223935"/>
            <a:ext cx="9341160" cy="869369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FUNDUSZ SOŁECKI</a:t>
            </a: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6AFBC5A9-C243-5649-A98A-6CDF41E40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461265"/>
              </p:ext>
            </p:extLst>
          </p:nvPr>
        </p:nvGraphicFramePr>
        <p:xfrm>
          <a:off x="480400" y="964093"/>
          <a:ext cx="10177090" cy="566997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897038">
                  <a:extLst>
                    <a:ext uri="{9D8B030D-6E8A-4147-A177-3AD203B41FA5}">
                      <a16:colId xmlns:a16="http://schemas.microsoft.com/office/drawing/2014/main" val="439928039"/>
                    </a:ext>
                  </a:extLst>
                </a:gridCol>
                <a:gridCol w="4164420">
                  <a:extLst>
                    <a:ext uri="{9D8B030D-6E8A-4147-A177-3AD203B41FA5}">
                      <a16:colId xmlns:a16="http://schemas.microsoft.com/office/drawing/2014/main" val="1064507336"/>
                    </a:ext>
                  </a:extLst>
                </a:gridCol>
                <a:gridCol w="2557816">
                  <a:extLst>
                    <a:ext uri="{9D8B030D-6E8A-4147-A177-3AD203B41FA5}">
                      <a16:colId xmlns:a16="http://schemas.microsoft.com/office/drawing/2014/main" val="2099470034"/>
                    </a:ext>
                  </a:extLst>
                </a:gridCol>
                <a:gridCol w="2557816">
                  <a:extLst>
                    <a:ext uri="{9D8B030D-6E8A-4147-A177-3AD203B41FA5}">
                      <a16:colId xmlns:a16="http://schemas.microsoft.com/office/drawing/2014/main" val="3703215917"/>
                    </a:ext>
                  </a:extLst>
                </a:gridCol>
              </a:tblGrid>
              <a:tr h="515452">
                <a:tc>
                  <a:txBody>
                    <a:bodyPr/>
                    <a:lstStyle/>
                    <a:p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Sołectwo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 w zł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2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Wykonanie w zł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505131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Obrzębin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55.479,49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52.319,18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86316800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Pęcherzew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21.359,61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21.359,02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65453794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Słodków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40.943,87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40.082,97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90483478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Słodków Kolonia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55.479,49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55.462,02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24415261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Szadów Księży 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36.172,63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35.884,50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8104428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Turkowice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55.479,49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54.398,03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15409598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Warenka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16.865,77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16.865,76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2416841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Wietchinin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26.297,28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26.295,07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58513542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r>
                        <a:rPr lang="pl-PL" sz="23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Żuki</a:t>
                      </a:r>
                      <a:endParaRPr lang="pl-PL" sz="2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52.317,16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51.649,00</a:t>
                      </a: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58133463"/>
                  </a:ext>
                </a:extLst>
              </a:tr>
              <a:tr h="515452">
                <a:tc>
                  <a:txBody>
                    <a:bodyPr/>
                    <a:lstStyle/>
                    <a:p>
                      <a:endParaRPr lang="pl-PL" sz="23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300" b="1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742.648,49</a:t>
                      </a:r>
                      <a:endParaRPr lang="pl-PL" sz="23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300" b="1" dirty="0">
                          <a:solidFill>
                            <a:schemeClr val="accent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726.045,96</a:t>
                      </a:r>
                      <a:endParaRPr lang="pl-PL" sz="2300" dirty="0">
                        <a:solidFill>
                          <a:schemeClr val="accent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0089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73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21C85-2787-2861-1A3B-DD95C4B86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E0821C-FF84-087B-A26D-EF7E8EFD0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35597"/>
            <a:ext cx="8596668" cy="845976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WYBORY SAMORZĄDOWE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DF6D4858-45CB-6170-F3A8-107D8B02F2FF}"/>
              </a:ext>
            </a:extLst>
          </p:cNvPr>
          <p:cNvSpPr txBox="1">
            <a:spLocks/>
          </p:cNvSpPr>
          <p:nvPr/>
        </p:nvSpPr>
        <p:spPr>
          <a:xfrm>
            <a:off x="308008" y="999579"/>
            <a:ext cx="10953549" cy="5622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kwietnia 2024 r.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Frekwencja w gminie: 46.58%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Wybory Wójta: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głosowanie przeprowadzono na </a:t>
            </a:r>
          </a:p>
          <a:p>
            <a:pPr marL="400050" lvl="1" indent="0">
              <a:buNone/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jednego kandydata – Karola Mikołajczyka.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Za wyborem oddano 79,85% głosów.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6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Rada Gminy: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głosowanie odbyło się w 9 okręgach wyborczych;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pozostałych 6 okręgach mandaty przydzielono bez głosowania;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 nowej Rady Gminy weszło 5 nowych radnych.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maja 2024 r. odbyła się pierwsza Sesja IX kadencji Rady Gminy Turek.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l-PL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DF90BE2-6F85-AEB8-6278-95669AEB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686" y="855200"/>
            <a:ext cx="5717050" cy="38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2C8E4-947E-A30D-4BD0-8377B2062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E740A3-9F2B-8D76-77F3-B606C030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290"/>
            <a:ext cx="8596668" cy="1082352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OŚWIATA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5A4C69-6966-BFA9-6127-4ABCCB1C3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7" y="1026367"/>
            <a:ext cx="9769642" cy="869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3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Uroczyste otwarcie nowoczesnej hali </a:t>
            </a:r>
            <a:r>
              <a:rPr lang="pl-PL" sz="23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kopułkowej</a:t>
            </a:r>
            <a:r>
              <a:rPr lang="pl-PL" sz="23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(boiska wielofunkcyjnego wraz z zadaszeniem) przy Szkole Podstawowej w Kaczkach Średnich </a:t>
            </a:r>
            <a:endParaRPr lang="pl-PL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78497F-3BCC-C855-3F02-96B9F006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4" y="2321493"/>
            <a:ext cx="5827910" cy="437431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4A0BC91-E083-3CC8-BC6E-0E9656873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91" y="1992429"/>
            <a:ext cx="5898456" cy="442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41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F530E-03FA-4FC3-8167-CBA0A9B6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290"/>
            <a:ext cx="8596668" cy="1082352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OŚWIATA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717051-EA8B-4FAB-8301-BAE64A99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387" y="1026367"/>
            <a:ext cx="9663766" cy="5595814"/>
          </a:xfrm>
        </p:spPr>
        <p:txBody>
          <a:bodyPr>
            <a:normAutofit/>
          </a:bodyPr>
          <a:lstStyle/>
          <a:p>
            <a:r>
              <a:rPr lang="pl-PL" sz="2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Realizacja projektu „Rozwój Wielkopolski Wschodniej – poprawa jakości edukacji przedszkolnej w Gminie Turek”, współfinansowanego z Programu Regionalnego Fundusze Europejskie dla Wielkopolski 2021–2027. </a:t>
            </a:r>
          </a:p>
          <a:p>
            <a:pPr marL="0" indent="0">
              <a:buNone/>
            </a:pPr>
            <a:r>
              <a:rPr lang="pl-PL" sz="2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Całkowita wartość projektu wynosi 1.423.032,10 zł, </a:t>
            </a:r>
          </a:p>
          <a:p>
            <a:pPr marL="0" indent="0">
              <a:buNone/>
            </a:pPr>
            <a:r>
              <a:rPr lang="pl-PL" sz="2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w tym wysokość dofinansowania wynosi 1.280.728,89 zł;</a:t>
            </a:r>
          </a:p>
          <a:p>
            <a:r>
              <a:rPr lang="pl-PL" sz="2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pl-PL" sz="2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ezpłatne podręczniki i materiały ćwiczeniowe dla uczniów szkół podstawowych – 100% dotacja celowa z budżetu państwa w wysokości 135.034,58 zł;</a:t>
            </a:r>
          </a:p>
          <a:p>
            <a:r>
              <a:rPr lang="pl-PL" sz="25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5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rzeprowadzono 8 postępowań egzaminacyjnych dla nauczycieli ubiegających się o awans zawodowy na stopień nauczyciela mianowanego.</a:t>
            </a:r>
            <a:endParaRPr lang="pl-PL" sz="2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008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F530E-03FA-4FC3-8167-CBA0A9B6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290"/>
            <a:ext cx="8596668" cy="1082352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OŚWIATA</a:t>
            </a:r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17AD3F26-9A9C-3F46-BE7F-B1C4D85553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56073"/>
              </p:ext>
            </p:extLst>
          </p:nvPr>
        </p:nvGraphicFramePr>
        <p:xfrm>
          <a:off x="510139" y="818147"/>
          <a:ext cx="10684042" cy="589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548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860A1-684F-6B88-89DF-D800A6EC4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8DD74A-23F7-84E1-6C41-22E37B4A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290"/>
            <a:ext cx="8596668" cy="1082352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OŚWIATA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CA5DC7E-7D12-7802-88C6-14F82E6E6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04" y="764926"/>
            <a:ext cx="10799544" cy="3801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Liczba uczniów w poszczególnych szkołach w roku szkolnym 2024/2025 (stan na 30.09.2024 r.)</a:t>
            </a:r>
          </a:p>
          <a:p>
            <a:pPr marL="0" indent="0">
              <a:buNone/>
            </a:pPr>
            <a:endParaRPr lang="pl-PL" dirty="0"/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C0607048-AC23-F1F2-31B7-3039866F9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392271"/>
              </p:ext>
            </p:extLst>
          </p:nvPr>
        </p:nvGraphicFramePr>
        <p:xfrm>
          <a:off x="369327" y="1145103"/>
          <a:ext cx="8596668" cy="3022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110">
                  <a:extLst>
                    <a:ext uri="{9D8B030D-6E8A-4147-A177-3AD203B41FA5}">
                      <a16:colId xmlns:a16="http://schemas.microsoft.com/office/drawing/2014/main" val="3999846872"/>
                    </a:ext>
                  </a:extLst>
                </a:gridCol>
                <a:gridCol w="628668">
                  <a:extLst>
                    <a:ext uri="{9D8B030D-6E8A-4147-A177-3AD203B41FA5}">
                      <a16:colId xmlns:a16="http://schemas.microsoft.com/office/drawing/2014/main" val="872600240"/>
                    </a:ext>
                  </a:extLst>
                </a:gridCol>
                <a:gridCol w="669047">
                  <a:extLst>
                    <a:ext uri="{9D8B030D-6E8A-4147-A177-3AD203B41FA5}">
                      <a16:colId xmlns:a16="http://schemas.microsoft.com/office/drawing/2014/main" val="1882179209"/>
                    </a:ext>
                  </a:extLst>
                </a:gridCol>
                <a:gridCol w="734095">
                  <a:extLst>
                    <a:ext uri="{9D8B030D-6E8A-4147-A177-3AD203B41FA5}">
                      <a16:colId xmlns:a16="http://schemas.microsoft.com/office/drawing/2014/main" val="2194190014"/>
                    </a:ext>
                  </a:extLst>
                </a:gridCol>
                <a:gridCol w="743386">
                  <a:extLst>
                    <a:ext uri="{9D8B030D-6E8A-4147-A177-3AD203B41FA5}">
                      <a16:colId xmlns:a16="http://schemas.microsoft.com/office/drawing/2014/main" val="2248534141"/>
                    </a:ext>
                  </a:extLst>
                </a:gridCol>
                <a:gridCol w="631879">
                  <a:extLst>
                    <a:ext uri="{9D8B030D-6E8A-4147-A177-3AD203B41FA5}">
                      <a16:colId xmlns:a16="http://schemas.microsoft.com/office/drawing/2014/main" val="815379965"/>
                    </a:ext>
                  </a:extLst>
                </a:gridCol>
                <a:gridCol w="669048">
                  <a:extLst>
                    <a:ext uri="{9D8B030D-6E8A-4147-A177-3AD203B41FA5}">
                      <a16:colId xmlns:a16="http://schemas.microsoft.com/office/drawing/2014/main" val="317465348"/>
                    </a:ext>
                  </a:extLst>
                </a:gridCol>
                <a:gridCol w="678340">
                  <a:extLst>
                    <a:ext uri="{9D8B030D-6E8A-4147-A177-3AD203B41FA5}">
                      <a16:colId xmlns:a16="http://schemas.microsoft.com/office/drawing/2014/main" val="3999747006"/>
                    </a:ext>
                  </a:extLst>
                </a:gridCol>
                <a:gridCol w="743386">
                  <a:extLst>
                    <a:ext uri="{9D8B030D-6E8A-4147-A177-3AD203B41FA5}">
                      <a16:colId xmlns:a16="http://schemas.microsoft.com/office/drawing/2014/main" val="303237505"/>
                    </a:ext>
                  </a:extLst>
                </a:gridCol>
                <a:gridCol w="1212709">
                  <a:extLst>
                    <a:ext uri="{9D8B030D-6E8A-4147-A177-3AD203B41FA5}">
                      <a16:colId xmlns:a16="http://schemas.microsoft.com/office/drawing/2014/main" val="3030294465"/>
                    </a:ext>
                  </a:extLst>
                </a:gridCol>
              </a:tblGrid>
              <a:tr h="7026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Klasa I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Klasa II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Klasa III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Klasa IV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Klasa V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Klasa VI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Klasa VII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Klasa VIII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</a:p>
                  </a:txBody>
                  <a:tcPr marL="67487" marR="67487" marT="0" marB="0" anchor="ctr"/>
                </a:tc>
                <a:extLst>
                  <a:ext uri="{0D108BD9-81ED-4DB2-BD59-A6C34878D82A}">
                    <a16:rowId xmlns:a16="http://schemas.microsoft.com/office/drawing/2014/main" val="2129411783"/>
                  </a:ext>
                </a:extLst>
              </a:tr>
              <a:tr h="331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Chlebów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158</a:t>
                      </a:r>
                    </a:p>
                  </a:txBody>
                  <a:tcPr marL="67487" marR="67487" marT="0" marB="0" anchor="ctr"/>
                </a:tc>
                <a:extLst>
                  <a:ext uri="{0D108BD9-81ED-4DB2-BD59-A6C34878D82A}">
                    <a16:rowId xmlns:a16="http://schemas.microsoft.com/office/drawing/2014/main" val="892542778"/>
                  </a:ext>
                </a:extLst>
              </a:tr>
              <a:tr h="331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Cisew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108</a:t>
                      </a:r>
                    </a:p>
                  </a:txBody>
                  <a:tcPr marL="67487" marR="67487" marT="0" marB="0" anchor="ctr"/>
                </a:tc>
                <a:extLst>
                  <a:ext uri="{0D108BD9-81ED-4DB2-BD59-A6C34878D82A}">
                    <a16:rowId xmlns:a16="http://schemas.microsoft.com/office/drawing/2014/main" val="2487602845"/>
                  </a:ext>
                </a:extLst>
              </a:tr>
              <a:tr h="331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Kaczki Średnie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</a:p>
                  </a:txBody>
                  <a:tcPr marL="67487" marR="67487" marT="0" marB="0" anchor="ctr"/>
                </a:tc>
                <a:extLst>
                  <a:ext uri="{0D108BD9-81ED-4DB2-BD59-A6C34878D82A}">
                    <a16:rowId xmlns:a16="http://schemas.microsoft.com/office/drawing/2014/main" val="3325824284"/>
                  </a:ext>
                </a:extLst>
              </a:tr>
              <a:tr h="331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Turkowice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89</a:t>
                      </a:r>
                    </a:p>
                  </a:txBody>
                  <a:tcPr marL="67487" marR="67487" marT="0" marB="0" anchor="ctr"/>
                </a:tc>
                <a:extLst>
                  <a:ext uri="{0D108BD9-81ED-4DB2-BD59-A6C34878D82A}">
                    <a16:rowId xmlns:a16="http://schemas.microsoft.com/office/drawing/2014/main" val="1695903028"/>
                  </a:ext>
                </a:extLst>
              </a:tr>
              <a:tr h="331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Żuki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</a:p>
                  </a:txBody>
                  <a:tcPr marL="67487" marR="67487" marT="0" marB="0" anchor="ctr"/>
                </a:tc>
                <a:extLst>
                  <a:ext uri="{0D108BD9-81ED-4DB2-BD59-A6C34878D82A}">
                    <a16:rowId xmlns:a16="http://schemas.microsoft.com/office/drawing/2014/main" val="2320027426"/>
                  </a:ext>
                </a:extLst>
              </a:tr>
              <a:tr h="331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ZSP Słodków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383</a:t>
                      </a:r>
                    </a:p>
                  </a:txBody>
                  <a:tcPr marL="67487" marR="67487" marT="0" marB="0" anchor="ctr"/>
                </a:tc>
                <a:extLst>
                  <a:ext uri="{0D108BD9-81ED-4DB2-BD59-A6C34878D82A}">
                    <a16:rowId xmlns:a16="http://schemas.microsoft.com/office/drawing/2014/main" val="4177085126"/>
                  </a:ext>
                </a:extLst>
              </a:tr>
              <a:tr h="33138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103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127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111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145</a:t>
                      </a:r>
                    </a:p>
                  </a:txBody>
                  <a:tcPr marL="67487" marR="6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940</a:t>
                      </a:r>
                    </a:p>
                  </a:txBody>
                  <a:tcPr marL="67487" marR="67487" marT="0" marB="0" anchor="ctr"/>
                </a:tc>
                <a:extLst>
                  <a:ext uri="{0D108BD9-81ED-4DB2-BD59-A6C34878D82A}">
                    <a16:rowId xmlns:a16="http://schemas.microsoft.com/office/drawing/2014/main" val="3956860448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6A205E62-A83A-BD58-B936-598D0AFD10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904717"/>
              </p:ext>
            </p:extLst>
          </p:nvPr>
        </p:nvGraphicFramePr>
        <p:xfrm>
          <a:off x="773586" y="4363416"/>
          <a:ext cx="6445359" cy="23287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4398">
                  <a:extLst>
                    <a:ext uri="{9D8B030D-6E8A-4147-A177-3AD203B41FA5}">
                      <a16:colId xmlns:a16="http://schemas.microsoft.com/office/drawing/2014/main" val="1152719763"/>
                    </a:ext>
                  </a:extLst>
                </a:gridCol>
                <a:gridCol w="1271371">
                  <a:extLst>
                    <a:ext uri="{9D8B030D-6E8A-4147-A177-3AD203B41FA5}">
                      <a16:colId xmlns:a16="http://schemas.microsoft.com/office/drawing/2014/main" val="866460223"/>
                    </a:ext>
                  </a:extLst>
                </a:gridCol>
                <a:gridCol w="1312509">
                  <a:extLst>
                    <a:ext uri="{9D8B030D-6E8A-4147-A177-3AD203B41FA5}">
                      <a16:colId xmlns:a16="http://schemas.microsoft.com/office/drawing/2014/main" val="153697022"/>
                    </a:ext>
                  </a:extLst>
                </a:gridCol>
                <a:gridCol w="840185">
                  <a:extLst>
                    <a:ext uri="{9D8B030D-6E8A-4147-A177-3AD203B41FA5}">
                      <a16:colId xmlns:a16="http://schemas.microsoft.com/office/drawing/2014/main" val="987836087"/>
                    </a:ext>
                  </a:extLst>
                </a:gridCol>
                <a:gridCol w="1196896">
                  <a:extLst>
                    <a:ext uri="{9D8B030D-6E8A-4147-A177-3AD203B41FA5}">
                      <a16:colId xmlns:a16="http://schemas.microsoft.com/office/drawing/2014/main" val="2551979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Szkoła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Punkt przedszkolny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Oddział przedszkolny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Liczba oddziałów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6573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Chlebów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9334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Cisew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7240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Kaczki Średnie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9976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Turkowice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6501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 Żuki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109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0130234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0AB74012-1829-5C30-3F0F-F91423075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983595"/>
              </p:ext>
            </p:extLst>
          </p:nvPr>
        </p:nvGraphicFramePr>
        <p:xfrm>
          <a:off x="7653195" y="4237814"/>
          <a:ext cx="2625600" cy="2582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531">
                  <a:extLst>
                    <a:ext uri="{9D8B030D-6E8A-4147-A177-3AD203B41FA5}">
                      <a16:colId xmlns:a16="http://schemas.microsoft.com/office/drawing/2014/main" val="348783241"/>
                    </a:ext>
                  </a:extLst>
                </a:gridCol>
                <a:gridCol w="1220069">
                  <a:extLst>
                    <a:ext uri="{9D8B030D-6E8A-4147-A177-3AD203B41FA5}">
                      <a16:colId xmlns:a16="http://schemas.microsoft.com/office/drawing/2014/main" val="2437336176"/>
                    </a:ext>
                  </a:extLst>
                </a:gridCol>
              </a:tblGrid>
              <a:tr h="221409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Przedszkole w Słodkowie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018552"/>
                  </a:ext>
                </a:extLst>
              </a:tr>
              <a:tr h="2574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Liczba dzieci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Grupa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85985"/>
                  </a:ext>
                </a:extLst>
              </a:tr>
              <a:tr h="2574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3-latki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3997178"/>
                  </a:ext>
                </a:extLst>
              </a:tr>
              <a:tr h="2574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i 4-latki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2601443"/>
                  </a:ext>
                </a:extLst>
              </a:tr>
              <a:tr h="2574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4-latki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1859620"/>
                  </a:ext>
                </a:extLst>
              </a:tr>
              <a:tr h="2574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5-latki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8047918"/>
                  </a:ext>
                </a:extLst>
              </a:tr>
              <a:tr h="2574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 i 6-latki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92069"/>
                  </a:ext>
                </a:extLst>
              </a:tr>
              <a:tr h="2574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6-latki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3886616"/>
                  </a:ext>
                </a:extLst>
              </a:tr>
              <a:tr h="2574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6883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4107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3F530E-03FA-4FC3-8167-CBA0A9B6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290"/>
            <a:ext cx="8596668" cy="1082352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OŚWIATA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43D4BF8-37B1-9F49-9454-2CFCD1901C18}"/>
              </a:ext>
            </a:extLst>
          </p:cNvPr>
          <p:cNvSpPr txBox="1"/>
          <p:nvPr/>
        </p:nvSpPr>
        <p:spPr>
          <a:xfrm>
            <a:off x="119270" y="903887"/>
            <a:ext cx="948674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1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Wypoczynek letni dla dzieci i młodzieży zorganizowano w Ośrodku Kolonijnym „Ania” w Łebie w dwóch 10-dniowych turnusach. Łącznie z kolonii skorzystało 200 uczestników.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BE185B-867A-2E0C-EA24-055ABF0AB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2101185"/>
            <a:ext cx="6023193" cy="452090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49BBA25-D035-EBA4-B2E7-226784DAF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125" y="2310063"/>
            <a:ext cx="5747125" cy="43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63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418127-6CE9-4CF7-94DF-3D28389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5943"/>
            <a:ext cx="8596668" cy="858417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DZIAŁALNOŚĆ KULTURALNA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867A12C-216A-CAFB-AB6E-A58D894AEF10}"/>
              </a:ext>
            </a:extLst>
          </p:cNvPr>
          <p:cNvSpPr txBox="1"/>
          <p:nvPr/>
        </p:nvSpPr>
        <p:spPr>
          <a:xfrm>
            <a:off x="250257" y="5359248"/>
            <a:ext cx="53997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XI Otwarte Zawody w Skokach przez Przeszkody i w Powożeniu Zaprzęgami w Kowalach Księżych</a:t>
            </a:r>
            <a:endParaRPr lang="pl-PL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98361D4-E2AF-F1A4-5FD8-6F2252E70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58" y="937340"/>
            <a:ext cx="5757407" cy="405817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9E421D2-E9A0-DCFA-E656-57A2E66FB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415" y="1898583"/>
            <a:ext cx="6092791" cy="456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05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418127-6CE9-4CF7-94DF-3D28389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5943"/>
            <a:ext cx="8596668" cy="858417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DZIAŁALNOŚĆ KULTURALNA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6FE6ADC7-C717-8F8F-661D-FBCF269868D4}"/>
              </a:ext>
            </a:extLst>
          </p:cNvPr>
          <p:cNvSpPr txBox="1"/>
          <p:nvPr/>
        </p:nvSpPr>
        <p:spPr>
          <a:xfrm>
            <a:off x="677334" y="5544151"/>
            <a:ext cx="45684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Dożynki </a:t>
            </a:r>
          </a:p>
          <a:p>
            <a:pPr algn="ctr"/>
            <a:r>
              <a:rPr lang="pl-PL" sz="2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Powiatowo-Miejsko-Gminno-Parafialne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9A2C383-3DE7-FE48-DFDC-9BB1EE5B4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3" y="1054360"/>
            <a:ext cx="6056835" cy="422028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822DB54-2CD5-7083-CDE0-9CCCD9FB5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553" y="1886552"/>
            <a:ext cx="5785458" cy="402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56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418127-6CE9-4CF7-94DF-3D28389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9" y="132881"/>
            <a:ext cx="10305976" cy="8584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BEZPIECZEŃSTWO PUBLICZNE I ZARZĄDZANIE KRYZYSOWE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82524CB1-7A15-E40F-D0E4-DD677EA1B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521217"/>
              </p:ext>
            </p:extLst>
          </p:nvPr>
        </p:nvGraphicFramePr>
        <p:xfrm>
          <a:off x="567559" y="861847"/>
          <a:ext cx="10794123" cy="57489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3444">
                  <a:extLst>
                    <a:ext uri="{9D8B030D-6E8A-4147-A177-3AD203B41FA5}">
                      <a16:colId xmlns:a16="http://schemas.microsoft.com/office/drawing/2014/main" val="3057542792"/>
                    </a:ext>
                  </a:extLst>
                </a:gridCol>
                <a:gridCol w="6966841">
                  <a:extLst>
                    <a:ext uri="{9D8B030D-6E8A-4147-A177-3AD203B41FA5}">
                      <a16:colId xmlns:a16="http://schemas.microsoft.com/office/drawing/2014/main" val="1812345386"/>
                    </a:ext>
                  </a:extLst>
                </a:gridCol>
                <a:gridCol w="1743838">
                  <a:extLst>
                    <a:ext uri="{9D8B030D-6E8A-4147-A177-3AD203B41FA5}">
                      <a16:colId xmlns:a16="http://schemas.microsoft.com/office/drawing/2014/main" val="916090245"/>
                    </a:ext>
                  </a:extLst>
                </a:gridCol>
              </a:tblGrid>
              <a:tr h="736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Nazwa jednostki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Przedsięwzięcie</a:t>
                      </a:r>
                      <a:endParaRPr lang="pl-PL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Kwota dotacji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1880811596"/>
                  </a:ext>
                </a:extLst>
              </a:tr>
              <a:tr h="415857">
                <a:tc rowSpan="7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Cisew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części wymiennych do wentylatora 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1.100,00 zł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874940800"/>
                  </a:ext>
                </a:extLst>
              </a:tr>
              <a:tr h="36320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ubrania specjalne, piła spalinowa do drewna</a:t>
                      </a: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3.000,00 zł</a:t>
                      </a: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1932269317"/>
                  </a:ext>
                </a:extLst>
              </a:tr>
              <a:tr h="36320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smoka skośnego ssawnego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550,00 zł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967658048"/>
                  </a:ext>
                </a:extLst>
              </a:tr>
              <a:tr h="41596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hełmy strażackie</a:t>
                      </a: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1.200,00 zł</a:t>
                      </a: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146447492"/>
                  </a:ext>
                </a:extLst>
              </a:tr>
              <a:tr h="3647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ubranie specjalne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600,00 zł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3013682061"/>
                  </a:ext>
                </a:extLst>
              </a:tr>
              <a:tr h="4485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ubranie specjalne, hełmy strażackie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6.400,00 zł 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3250344618"/>
                  </a:ext>
                </a:extLst>
              </a:tr>
              <a:tr h="36722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Naprawa pojazdu strażackiego Peugeot </a:t>
                      </a:r>
                      <a:r>
                        <a:rPr lang="pl-PL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Boxer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3.000,00 zł 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1902355326"/>
                  </a:ext>
                </a:extLst>
              </a:tr>
              <a:tr h="363202">
                <a:tc row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Kaczki Średnie</a:t>
                      </a:r>
                      <a:endParaRPr lang="pl-PL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Remont garażu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7.900,00 zł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3129844870"/>
                  </a:ext>
                </a:extLst>
              </a:tr>
              <a:tr h="36320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akumulatora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676,50 zł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855671284"/>
                  </a:ext>
                </a:extLst>
              </a:tr>
              <a:tr h="36320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smoka skośnego ssawnego 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600,00 zł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1348351559"/>
                  </a:ext>
                </a:extLst>
              </a:tr>
              <a:tr h="7683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ubrania koszarowe, mostek przejazdowy, kamizelki asekuracyjne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4.310,00 zł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651785552"/>
                  </a:ext>
                </a:extLst>
              </a:tr>
              <a:tr h="36320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plandeki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568,11 zł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3021050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619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558B1-469B-B78F-1BD3-819C779A5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6E6DED-AD2F-7C18-56DF-7223FFD2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7" y="195943"/>
            <a:ext cx="10163505" cy="8584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BEZPIECZEŃSTWO PUBLICZNE I ZARZĄDZANIE KRYZYSOWE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B35BD33-9F43-EEB4-F824-0BFB9748B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750641"/>
              </p:ext>
            </p:extLst>
          </p:nvPr>
        </p:nvGraphicFramePr>
        <p:xfrm>
          <a:off x="567558" y="861847"/>
          <a:ext cx="10699531" cy="57676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5186">
                  <a:extLst>
                    <a:ext uri="{9D8B030D-6E8A-4147-A177-3AD203B41FA5}">
                      <a16:colId xmlns:a16="http://schemas.microsoft.com/office/drawing/2014/main" val="3057542792"/>
                    </a:ext>
                  </a:extLst>
                </a:gridCol>
                <a:gridCol w="6628851">
                  <a:extLst>
                    <a:ext uri="{9D8B030D-6E8A-4147-A177-3AD203B41FA5}">
                      <a16:colId xmlns:a16="http://schemas.microsoft.com/office/drawing/2014/main" val="1812345386"/>
                    </a:ext>
                  </a:extLst>
                </a:gridCol>
                <a:gridCol w="2005494">
                  <a:extLst>
                    <a:ext uri="{9D8B030D-6E8A-4147-A177-3AD203B41FA5}">
                      <a16:colId xmlns:a16="http://schemas.microsoft.com/office/drawing/2014/main" val="916090245"/>
                    </a:ext>
                  </a:extLst>
                </a:gridCol>
              </a:tblGrid>
              <a:tr h="7694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Nazwa jednostki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Przedsięwzięcie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Kwota dotacji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1880811596"/>
                  </a:ext>
                </a:extLst>
              </a:tr>
              <a:tr h="434383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Kalinowa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węże tłoczne, rozdzielacz kulowy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940800"/>
                  </a:ext>
                </a:extLst>
              </a:tr>
              <a:tr h="3793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- plandeki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444,61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2269317"/>
                  </a:ext>
                </a:extLst>
              </a:tr>
              <a:tr h="379382">
                <a:tc rowSpan="5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Kowale Księże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węże, rękawice techniczne, latarki, lekkie ubrania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3.000,00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9844870"/>
                  </a:ext>
                </a:extLst>
              </a:tr>
              <a:tr h="3793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smoka skośnego ssawnego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5671284"/>
                  </a:ext>
                </a:extLst>
              </a:tr>
              <a:tr h="3793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–węże, czapki, emblematy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1.600,00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8351559"/>
                  </a:ext>
                </a:extLst>
              </a:tr>
              <a:tr h="33962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elektrod i baterii do defibrylatora AED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1.290,00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1785552"/>
                  </a:ext>
                </a:extLst>
              </a:tr>
              <a:tr h="3793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umundurowanie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4.500,00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1050098"/>
                  </a:ext>
                </a:extLst>
              </a:tr>
              <a:tr h="379382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Słodków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Naprawa silnika przy pompie szlamowej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1.500,00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9693507"/>
                  </a:ext>
                </a:extLst>
              </a:tr>
              <a:tr h="3793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plandeki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402,81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7355440"/>
                  </a:ext>
                </a:extLst>
              </a:tr>
              <a:tr h="379382">
                <a:tc row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Szadów Pański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smoka skośnego ssawnego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640,00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614726"/>
                  </a:ext>
                </a:extLst>
              </a:tr>
              <a:tr h="3793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- radiostacja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600,00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9437467"/>
                  </a:ext>
                </a:extLst>
              </a:tr>
              <a:tr h="37938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plandeki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402,81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107327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5058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8BD07-DF7A-81B7-D85B-F9568F493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06F8FD-044F-2D58-391C-7C57F31C1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95943"/>
            <a:ext cx="10047890" cy="8584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BEZPIECZEŃSTWO PUBLICZNE I ZARZĄDZANIE KRYZYSOWE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5261CC4-6AA2-3559-414B-57941112D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915296"/>
              </p:ext>
            </p:extLst>
          </p:nvPr>
        </p:nvGraphicFramePr>
        <p:xfrm>
          <a:off x="567558" y="1054360"/>
          <a:ext cx="10699531" cy="51572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5186">
                  <a:extLst>
                    <a:ext uri="{9D8B030D-6E8A-4147-A177-3AD203B41FA5}">
                      <a16:colId xmlns:a16="http://schemas.microsoft.com/office/drawing/2014/main" val="3057542792"/>
                    </a:ext>
                  </a:extLst>
                </a:gridCol>
                <a:gridCol w="6628851">
                  <a:extLst>
                    <a:ext uri="{9D8B030D-6E8A-4147-A177-3AD203B41FA5}">
                      <a16:colId xmlns:a16="http://schemas.microsoft.com/office/drawing/2014/main" val="1812345386"/>
                    </a:ext>
                  </a:extLst>
                </a:gridCol>
                <a:gridCol w="2005494">
                  <a:extLst>
                    <a:ext uri="{9D8B030D-6E8A-4147-A177-3AD203B41FA5}">
                      <a16:colId xmlns:a16="http://schemas.microsoft.com/office/drawing/2014/main" val="916090245"/>
                    </a:ext>
                  </a:extLst>
                </a:gridCol>
              </a:tblGrid>
              <a:tr h="817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Nazwa jednostki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Przedsięwzięcie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Kwota dotacji</a:t>
                      </a:r>
                      <a:endParaRPr lang="pl-PL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6146" marR="46146" marT="0" marB="0" anchor="ctr"/>
                </a:tc>
                <a:extLst>
                  <a:ext uri="{0D108BD9-81ED-4DB2-BD59-A6C34878D82A}">
                    <a16:rowId xmlns:a16="http://schemas.microsoft.com/office/drawing/2014/main" val="1880811596"/>
                  </a:ext>
                </a:extLst>
              </a:tr>
              <a:tr h="617953">
                <a:tc rowSpan="4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Turkowice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smoka skośnego ssawnego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4940800"/>
                  </a:ext>
                </a:extLst>
              </a:tr>
              <a:tr h="5397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pasy, stroje sportowe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1.200,00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2269317"/>
                  </a:ext>
                </a:extLst>
              </a:tr>
              <a:tr h="5397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umundurowanie, mostek przejazdowy, latarka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 .500,00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9844870"/>
                  </a:ext>
                </a:extLst>
              </a:tr>
              <a:tr h="5397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- plandeki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568,11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5671284"/>
                  </a:ext>
                </a:extLst>
              </a:tr>
              <a:tr h="53970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Wietchinin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smoka skośnego ssawnego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8351559"/>
                  </a:ext>
                </a:extLst>
              </a:tr>
              <a:tr h="4831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plandeki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568,11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1785552"/>
                  </a:ext>
                </a:extLst>
              </a:tr>
              <a:tr h="539709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OSP Żuki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smoka skośnego ssawnego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550,00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1050098"/>
                  </a:ext>
                </a:extLst>
              </a:tr>
              <a:tr h="5397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Zakup doposażenia – plandeki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568,11 zł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9693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228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6D078-DD8E-AB8B-6BE3-743F35625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F87DEE-59CC-4034-3B82-DE96B5558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7004"/>
            <a:ext cx="8596668" cy="845976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WYBORY SOŁTYSÓW I RAD SOŁECKICH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6D45FDE9-9626-D238-079E-3D50AAE6B38F}"/>
              </a:ext>
            </a:extLst>
          </p:cNvPr>
          <p:cNvSpPr txBox="1">
            <a:spLocks/>
          </p:cNvSpPr>
          <p:nvPr/>
        </p:nvSpPr>
        <p:spPr>
          <a:xfrm>
            <a:off x="196851" y="1212980"/>
            <a:ext cx="11132083" cy="5375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Zgodnie ze Statutami Sołectw Gminy Turek, wybory Sołtysów oraz Członków Rad Sołeckich odbywają się na okres kadencji odpowiadający kadencji Rady Gminy. W związku z zakończeniem poprzedniej kadencji, </a:t>
            </a:r>
            <a:b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2024 roku przeprowadzono wybory organów wykonawczych jednostek pomocniczych gminy.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Zebrania wiejskie wyborcze odbyły się w dwóch turach: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22 maja do 12 czerwca – zorganizowano 10 zebrań wiejskich,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pl-PL" sz="2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 16 września do 30 września – odbyło się kolejnych 10 zebrań wiejskich.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l-PL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wyniku przeprowadzonych wyborów we wszystkich sołectwach wybrano sołtysów (12 nowych) oraz rady sołeckie.</a:t>
            </a:r>
          </a:p>
        </p:txBody>
      </p:sp>
    </p:spTree>
    <p:extLst>
      <p:ext uri="{BB962C8B-B14F-4D97-AF65-F5344CB8AC3E}">
        <p14:creationId xmlns:p14="http://schemas.microsoft.com/office/powerpoint/2010/main" val="263457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101AD698-CB8A-A8AC-41E3-A65511E87BF9}"/>
              </a:ext>
            </a:extLst>
          </p:cNvPr>
          <p:cNvSpPr txBox="1"/>
          <p:nvPr/>
        </p:nvSpPr>
        <p:spPr>
          <a:xfrm>
            <a:off x="-343620" y="5534524"/>
            <a:ext cx="7406572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Eliminacje gminne 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Ogólnopolskiego Turnieju Wiedzy Pożarniczej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1F6508E-9662-FADF-229D-2EE197B68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95943"/>
            <a:ext cx="10047890" cy="8584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BEZPIECZEŃSTWO PUBLICZNE I ZARZĄDZANIE KRYZYSOWE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3149AE5-4DC9-0898-5121-CEEFE459D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30" y="859544"/>
            <a:ext cx="5926148" cy="444818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0B8FD60-945F-4E1B-BDB7-0692FC49F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623" y="1650124"/>
            <a:ext cx="5819830" cy="46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8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5417F-06AE-99EB-63D1-95AFE4BEF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6F2AF891-B757-EE00-9168-F25DDEAD8988}"/>
              </a:ext>
            </a:extLst>
          </p:cNvPr>
          <p:cNvSpPr txBox="1"/>
          <p:nvPr/>
        </p:nvSpPr>
        <p:spPr>
          <a:xfrm>
            <a:off x="178676" y="915869"/>
            <a:ext cx="11046374" cy="574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geście solidarności z gminami dotkniętymi skutkami ulewnych opadów i powodzi, Gmina Turek włączyła się w akcję #pomocDlaPowodzian. Akcja pomocowa została skierowana przede wszystkim dla mieszkańców Gminy Kłodzko, jednej z gmin szczególnie poszkodowanych przez żywioł. </a:t>
            </a:r>
          </a:p>
          <a:p>
            <a:pPr>
              <a:lnSpc>
                <a:spcPct val="150000"/>
              </a:lnSpc>
            </a:pPr>
            <a:endParaRPr lang="pl-PL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Punkty zbiórki zlokalizowano w placówkach oświatowych na terenie gminy, świetlicach wiejskich w Kaczkach Średnich i Słodkowie, a także w budynku Urzędu Gminy Turek. W akcję aktywnie włączyli się mieszkańcy gminy okazując swoją solidarność i gotowość niesienia pomocy.</a:t>
            </a:r>
          </a:p>
          <a:p>
            <a:pPr>
              <a:lnSpc>
                <a:spcPct val="150000"/>
              </a:lnSpc>
            </a:pPr>
            <a:endParaRPr lang="pl-PL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Zebrane dary zostały odpowiednio posegregowane i zapakowane przez druhów z jednostek OSP, a następnie przewiezione do Gminy Kłodzko.</a:t>
            </a:r>
          </a:p>
          <a:p>
            <a:pPr>
              <a:lnSpc>
                <a:spcPct val="150000"/>
              </a:lnSpc>
            </a:pPr>
            <a:endParaRPr lang="pl-PL" sz="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pomocy rzeczowej, Gmina Turek przekazała również specjalistyczny sprzęt niezbędny do walki ze skutkami powodzi - pompę szlamową z pełnym osprzętem o wartości 9.823,54 zł oraz 3 szt. przemysłowych osuszaczy powietrza o łącznej wartości 5.015,60 zł.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296341A-6DCC-EEEF-5813-C8262900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95943"/>
            <a:ext cx="10047890" cy="8584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BEZPIECZEŃSTWO PUBLICZNE I ZARZĄDZANIE KRYZYSOWE</a:t>
            </a:r>
          </a:p>
        </p:txBody>
      </p:sp>
    </p:spTree>
    <p:extLst>
      <p:ext uri="{BB962C8B-B14F-4D97-AF65-F5344CB8AC3E}">
        <p14:creationId xmlns:p14="http://schemas.microsoft.com/office/powerpoint/2010/main" val="38019932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FAF0-3AF3-6DEA-A138-971BFF73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E7BF2421-4318-148F-2790-D2232E01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58" y="195943"/>
            <a:ext cx="10047890" cy="85841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BEZPIECZEŃSTWO PUBLICZNE I ZARZĄDZANIE KRYZYSOWE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2D39A02-B700-FCAF-A55F-09F13DE1D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3" y="862414"/>
            <a:ext cx="5814969" cy="436122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DC91FD-5C6D-5F14-D8C3-6DCD1BA3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571" y="1366345"/>
            <a:ext cx="6087096" cy="488812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DCDDC3F-C421-D204-3921-3393DB679924}"/>
              </a:ext>
            </a:extLst>
          </p:cNvPr>
          <p:cNvSpPr txBox="1"/>
          <p:nvPr/>
        </p:nvSpPr>
        <p:spPr>
          <a:xfrm>
            <a:off x="81332" y="5534524"/>
            <a:ext cx="5942239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Przygotowywanie transportu darów </a:t>
            </a:r>
          </a:p>
          <a:p>
            <a:pPr algn="ctr">
              <a:lnSpc>
                <a:spcPct val="150000"/>
              </a:lnSpc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powodzian</a:t>
            </a:r>
          </a:p>
        </p:txBody>
      </p:sp>
    </p:spTree>
    <p:extLst>
      <p:ext uri="{BB962C8B-B14F-4D97-AF65-F5344CB8AC3E}">
        <p14:creationId xmlns:p14="http://schemas.microsoft.com/office/powerpoint/2010/main" val="2180316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418127-6CE9-4CF7-94DF-3D28389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5944"/>
            <a:ext cx="8596668" cy="793102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REALIZACJA UCHWAŁ RADY GMINY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DE82CE2-B051-4BEA-8A32-928334E67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47665"/>
            <a:ext cx="9198186" cy="5514391"/>
          </a:xfrm>
        </p:spPr>
        <p:txBody>
          <a:bodyPr>
            <a:normAutofit lnSpcReduction="10000"/>
          </a:bodyPr>
          <a:lstStyle/>
          <a:p>
            <a:pPr algn="just"/>
            <a:r>
              <a:rPr lang="pl-PL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roku 2024 Rada Gminy Turek VIII i IX kadencji podjęła łącznie 102 uchwały.</a:t>
            </a:r>
          </a:p>
          <a:p>
            <a:pPr marL="0" indent="0" algn="just">
              <a:buNone/>
            </a:pPr>
            <a:endParaRPr lang="pl-PL" sz="26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46 uchwał było objętych nadzorem Regionalnej Izby Obrachunkowej w Poznaniu.</a:t>
            </a:r>
          </a:p>
          <a:p>
            <a:pPr marL="0" indent="0" algn="just">
              <a:buNone/>
            </a:pPr>
            <a:endParaRPr lang="pl-PL" sz="26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pl-PL" sz="2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uchwały podlegały publikacji w Dzienniku Urzędowym Województwa Wielkopolskiego.</a:t>
            </a:r>
          </a:p>
          <a:p>
            <a:pPr marL="0" indent="0" algn="just">
              <a:buNone/>
            </a:pPr>
            <a:endParaRPr lang="pl-PL" sz="23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57600" lvl="8" indent="0" algn="just">
              <a:buNone/>
            </a:pPr>
            <a:r>
              <a:rPr lang="pl-PL" sz="17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pl-PL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DZIĘKUJEMY</a:t>
            </a:r>
          </a:p>
          <a:p>
            <a:pPr marL="3657600" lvl="8" indent="0" algn="just">
              <a:buNone/>
            </a:pPr>
            <a:r>
              <a:rPr lang="pl-PL" sz="3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  ZA UWAGĘ.</a:t>
            </a:r>
            <a:endParaRPr lang="pl-PL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78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2A3E3D-8DD0-886F-69F0-046293CF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2" y="265922"/>
            <a:ext cx="8596668" cy="687355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DEMOGRAFIA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27BF05F5-2E62-D906-4FDB-B071F6F05E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9239834"/>
              </p:ext>
            </p:extLst>
          </p:nvPr>
        </p:nvGraphicFramePr>
        <p:xfrm>
          <a:off x="373626" y="1071716"/>
          <a:ext cx="9242012" cy="51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5129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FA379EAB-FB97-4DB5-85F4-B7B8F29A55AA}"/>
              </a:ext>
            </a:extLst>
          </p:cNvPr>
          <p:cNvSpPr txBox="1">
            <a:spLocks/>
          </p:cNvSpPr>
          <p:nvPr/>
        </p:nvSpPr>
        <p:spPr>
          <a:xfrm>
            <a:off x="563034" y="173395"/>
            <a:ext cx="8596668" cy="6663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DEMOGRAFIA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9342A4-30B8-7236-DAAC-712C44CEA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18" y="839755"/>
            <a:ext cx="8691613" cy="593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1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C6F821D9-5443-82D4-F8DC-3D179FB2B0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214365"/>
              </p:ext>
            </p:extLst>
          </p:nvPr>
        </p:nvGraphicFramePr>
        <p:xfrm>
          <a:off x="423511" y="356135"/>
          <a:ext cx="9962147" cy="604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905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6FAA45-5010-456D-93A8-9880F002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06" y="189722"/>
            <a:ext cx="8596668" cy="678024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5217A048-63AF-4125-A280-023AD79FE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0487828"/>
              </p:ext>
            </p:extLst>
          </p:nvPr>
        </p:nvGraphicFramePr>
        <p:xfrm>
          <a:off x="288759" y="786346"/>
          <a:ext cx="9452008" cy="5881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455">
                  <a:extLst>
                    <a:ext uri="{9D8B030D-6E8A-4147-A177-3AD203B41FA5}">
                      <a16:colId xmlns:a16="http://schemas.microsoft.com/office/drawing/2014/main" val="1726094370"/>
                    </a:ext>
                  </a:extLst>
                </a:gridCol>
                <a:gridCol w="6876376">
                  <a:extLst>
                    <a:ext uri="{9D8B030D-6E8A-4147-A177-3AD203B41FA5}">
                      <a16:colId xmlns:a16="http://schemas.microsoft.com/office/drawing/2014/main" val="514774213"/>
                    </a:ext>
                  </a:extLst>
                </a:gridCol>
                <a:gridCol w="1896177">
                  <a:extLst>
                    <a:ext uri="{9D8B030D-6E8A-4147-A177-3AD203B41FA5}">
                      <a16:colId xmlns:a16="http://schemas.microsoft.com/office/drawing/2014/main" val="88378385"/>
                    </a:ext>
                  </a:extLst>
                </a:gridCol>
              </a:tblGrid>
              <a:tr h="6130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Nazwa inwestycji 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Wartość w zł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276629"/>
                  </a:ext>
                </a:extLst>
              </a:tr>
              <a:tr h="474792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Przebudowa drogi gminnej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nr 663573P w m. Żuki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1.103.795,88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2027770"/>
                  </a:ext>
                </a:extLst>
              </a:tr>
              <a:tr h="42824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Droga dojazdowa do gruntów</a:t>
                      </a:r>
                      <a:r>
                        <a:rPr lang="pl-PL" sz="1800" b="1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rolnych w miejscowości Cisew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182.768,90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8849345"/>
                  </a:ext>
                </a:extLst>
              </a:tr>
              <a:tr h="456173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drogi gminnej w miejscowości Obrzębin, ul. Szafirowa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806.648,35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1058510"/>
                  </a:ext>
                </a:extLst>
              </a:tr>
              <a:tr h="7458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</a:t>
                      </a:r>
                    </a:p>
                    <a:p>
                      <a:pPr algn="ctr"/>
                      <a:endParaRPr lang="pl-PL" sz="18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Żuki na kulturę stawiają i w gościnę wszystkich zapraszają - budowa miejsca zadaszonego przy świetlicy wiejskiej z przeznaczeniem na amfiteatr i miejsce spotkań integrujące społeczność lokalną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105.500,00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465714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Budowa nowego boiska wielofunkcyjnego wraz z zadaszeniem</a:t>
                      </a:r>
                      <a:b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 stałej konstrukcji w Cisewie przy SP im. Kornela Makuszyńskiego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2.563.230,40</a:t>
                      </a:r>
                      <a:endParaRPr lang="pl-PL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222534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Budowa boiska wielofunkcyjnego wraz z zadaszeniem o stałej konstrukcji przy SP im. Marii Konopnickiej w m. Turkowice</a:t>
                      </a:r>
                      <a:endParaRPr lang="pl-PL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2.208.633,87</a:t>
                      </a:r>
                      <a:endParaRPr lang="pl-PL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0870129"/>
                  </a:ext>
                </a:extLst>
              </a:tr>
              <a:tr h="744629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Boisko wielofunkcyjne z zadaszeniem o stałej konstrukcji wraz z rozbudową szkoły o łącznik oraz z przebudową części budynku szkoły w m. Kaczki Średnie</a:t>
                      </a:r>
                      <a:endParaRPr lang="pl-PL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1.979.869,31</a:t>
                      </a:r>
                      <a:endParaRPr lang="pl-PL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0209438"/>
                  </a:ext>
                </a:extLst>
              </a:tr>
              <a:tr h="72540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Wietchinin pięknieje – rozbudowa i przebudowa świetlicy wiejskiej w Wietchininie</a:t>
                      </a:r>
                      <a:endParaRPr lang="pl-PL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146.383,52</a:t>
                      </a:r>
                      <a:endParaRPr lang="pl-PL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1115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10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6FAA45-5010-456D-93A8-9880F002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06" y="189722"/>
            <a:ext cx="8596668" cy="678024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NAJWAŻNIEJSZE INWESTYCJE 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C5CCC484-F31D-99E7-88F4-38D88A581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6" name="Tabela 4">
            <a:extLst>
              <a:ext uri="{FF2B5EF4-FFF2-40B4-BE49-F238E27FC236}">
                <a16:creationId xmlns:a16="http://schemas.microsoft.com/office/drawing/2014/main" id="{ECA00F8F-523C-38CC-D237-7C4E6D26F9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2599093"/>
              </p:ext>
            </p:extLst>
          </p:nvPr>
        </p:nvGraphicFramePr>
        <p:xfrm>
          <a:off x="269508" y="944749"/>
          <a:ext cx="9452008" cy="552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455">
                  <a:extLst>
                    <a:ext uri="{9D8B030D-6E8A-4147-A177-3AD203B41FA5}">
                      <a16:colId xmlns:a16="http://schemas.microsoft.com/office/drawing/2014/main" val="1726094370"/>
                    </a:ext>
                  </a:extLst>
                </a:gridCol>
                <a:gridCol w="6709226">
                  <a:extLst>
                    <a:ext uri="{9D8B030D-6E8A-4147-A177-3AD203B41FA5}">
                      <a16:colId xmlns:a16="http://schemas.microsoft.com/office/drawing/2014/main" val="514774213"/>
                    </a:ext>
                  </a:extLst>
                </a:gridCol>
                <a:gridCol w="2063327">
                  <a:extLst>
                    <a:ext uri="{9D8B030D-6E8A-4147-A177-3AD203B41FA5}">
                      <a16:colId xmlns:a16="http://schemas.microsoft.com/office/drawing/2014/main" val="88378385"/>
                    </a:ext>
                  </a:extLst>
                </a:gridCol>
              </a:tblGrid>
              <a:tr h="651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Lp.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Nazwa inwestycji 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230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pl-PL" sz="23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Wartość w zł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5276629"/>
                  </a:ext>
                </a:extLst>
              </a:tr>
              <a:tr h="504358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budynku szatniowo-sanitarnego przy boisku ORLIK 2012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503.018,91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2027770"/>
                  </a:ext>
                </a:extLst>
              </a:tr>
              <a:tr h="454911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altany przy świetlicy wiejskiej w miejscowości Obrębizna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21.000,00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8849345"/>
                  </a:ext>
                </a:extLst>
              </a:tr>
              <a:tr h="609719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placu zabaw z elementami siłowni plenerowej przy świetlicy wiejskiej w miejscowości Chlebów, gmina Turek – etap II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19.950,84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1058510"/>
                  </a:ext>
                </a:extLst>
              </a:tr>
              <a:tr h="69228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Ocieplenie budynku świetlicy wiejskiej w miejscowości Wrząca, gmina Turek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27.000,96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52465714"/>
                  </a:ext>
                </a:extLst>
              </a:tr>
              <a:tr h="552130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Ogrodzenie przy Szkole Podstawowej w Chlebowie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10.000,00</a:t>
                      </a:r>
                      <a:endParaRPr lang="pl-PL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0222534"/>
                  </a:ext>
                </a:extLst>
              </a:tr>
              <a:tr h="1029420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nr 1: Remont drogi nr 663559P w m. Szadów Pański, Obrębizna</a:t>
                      </a:r>
                      <a:b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 odcinku 0+800,00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338.260,43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0870129"/>
                  </a:ext>
                </a:extLst>
              </a:tr>
              <a:tr h="1029420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Budowa i przebudowa dróg na terenie Gminy Turek – etap V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Część nr 2: „Przebudowa drogi gminnej nr 663542P w m. Turkowice, gm. Turek w zakresie wykonania chodnika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511.652,57</a:t>
                      </a:r>
                      <a:endParaRPr lang="pl-PL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0209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6197163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Pakiet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TM02900743[[fn=Organiczny]]</Template>
  <TotalTime>2261</TotalTime>
  <Words>3490</Words>
  <Application>Microsoft Office PowerPoint</Application>
  <PresentationFormat>Panoramiczny</PresentationFormat>
  <Paragraphs>772</Paragraphs>
  <Slides>43</Slides>
  <Notes>25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0" baseType="lpstr">
      <vt:lpstr>Arial</vt:lpstr>
      <vt:lpstr>Calibri</vt:lpstr>
      <vt:lpstr>Times New Roman</vt:lpstr>
      <vt:lpstr>Trebuchet MS</vt:lpstr>
      <vt:lpstr>Wingdings</vt:lpstr>
      <vt:lpstr>Wingdings 3</vt:lpstr>
      <vt:lpstr>Faseta</vt:lpstr>
      <vt:lpstr>Prezentacja programu PowerPoint</vt:lpstr>
      <vt:lpstr>INFORMACJE OGÓLNE</vt:lpstr>
      <vt:lpstr>WYBORY SAMORZĄDOWE</vt:lpstr>
      <vt:lpstr>WYBORY SOŁTYSÓW I RAD SOŁECKICH</vt:lpstr>
      <vt:lpstr>DEMOGRAFIA</vt:lpstr>
      <vt:lpstr>Prezentacja programu PowerPoint</vt:lpstr>
      <vt:lpstr>Prezentacja programu PowerPoint</vt:lpstr>
      <vt:lpstr>NAJWAŻNIEJSZE INWESTYCJE </vt:lpstr>
      <vt:lpstr>NAJWAŻNIEJSZE INWESTYCJE </vt:lpstr>
      <vt:lpstr>NAJWAŻNIEJSZE INWESTYCJE </vt:lpstr>
      <vt:lpstr>NAJWAŻNIEJSZE INWESTYCJE </vt:lpstr>
      <vt:lpstr>NAJWAŻNIEJSZE INWESTYCJE </vt:lpstr>
      <vt:lpstr>Droga w miejscowości Obrzębin</vt:lpstr>
      <vt:lpstr>Boisko wielofunkcyjne z zadaszeniem w Kaczkach Średnich </vt:lpstr>
      <vt:lpstr>Boisko wielofunkcyjne z zadaszeniem w Turkowicach</vt:lpstr>
      <vt:lpstr>Boisko wielofunkcyjne z zadaszeniem w Cisewie</vt:lpstr>
      <vt:lpstr>Poprawa dostępności Urzędu Gminy dla osób ze szczególnymi potrzebami</vt:lpstr>
      <vt:lpstr>STRATEGIA ROZWOJU GMINY TUREK NA LATA 2024-2034</vt:lpstr>
      <vt:lpstr>STRATEGIA TERYTORIALNA PARTNERSTWA ZIT KOLSKO-TURECKIEGO OBSZARU FUNKCJONALNEGO</vt:lpstr>
      <vt:lpstr>POLITYKA SPOŁECZNA</vt:lpstr>
      <vt:lpstr>POLITYKA SPOŁECZNA</vt:lpstr>
      <vt:lpstr>POLITYKA SPOŁECZNA</vt:lpstr>
      <vt:lpstr>WSPÓŁPRACA Z ORGANIZACJAMI POZARZĄDOWYMI</vt:lpstr>
      <vt:lpstr>WSPÓŁPRACA Z ORGANIZACJAMI POZARZĄDOWYMI</vt:lpstr>
      <vt:lpstr>WSPÓŁPRACA Z ORGANIZACJAMI POZARZĄDOWYMI</vt:lpstr>
      <vt:lpstr>WSPÓŁPRACA Z ORGANIZACJAMI POZARZĄDOWYMI</vt:lpstr>
      <vt:lpstr>GOSPODARKA ODPADAMI KOMUNALNYMI</vt:lpstr>
      <vt:lpstr>FUNDUSZ SOŁECKI</vt:lpstr>
      <vt:lpstr>FUNDUSZ SOŁECKI</vt:lpstr>
      <vt:lpstr>OŚWIATA</vt:lpstr>
      <vt:lpstr>OŚWIATA</vt:lpstr>
      <vt:lpstr>OŚWIATA</vt:lpstr>
      <vt:lpstr>OŚWIATA</vt:lpstr>
      <vt:lpstr>OŚWIATA</vt:lpstr>
      <vt:lpstr>DZIAŁALNOŚĆ KULTURALNA</vt:lpstr>
      <vt:lpstr>DZIAŁALNOŚĆ KULTURALNA</vt:lpstr>
      <vt:lpstr>BEZPIECZEŃSTWO PUBLICZNE I ZARZĄDZANIE KRYZYSOWE</vt:lpstr>
      <vt:lpstr>BEZPIECZEŃSTWO PUBLICZNE I ZARZĄDZANIE KRYZYSOWE</vt:lpstr>
      <vt:lpstr>BEZPIECZEŃSTWO PUBLICZNE I ZARZĄDZANIE KRYZYSOWE</vt:lpstr>
      <vt:lpstr>BEZPIECZEŃSTWO PUBLICZNE I ZARZĄDZANIE KRYZYSOWE</vt:lpstr>
      <vt:lpstr>BEZPIECZEŃSTWO PUBLICZNE I ZARZĄDZANIE KRYZYSOWE</vt:lpstr>
      <vt:lpstr>BEZPIECZEŃSTWO PUBLICZNE I ZARZĄDZANIE KRYZYSOWE</vt:lpstr>
      <vt:lpstr>REALIZACJA UCHWAŁ RADY GMINY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GabrielaK</dc:creator>
  <cp:lastModifiedBy>Gabrielak01</cp:lastModifiedBy>
  <cp:revision>82</cp:revision>
  <dcterms:created xsi:type="dcterms:W3CDTF">2020-07-01T08:04:38Z</dcterms:created>
  <dcterms:modified xsi:type="dcterms:W3CDTF">2025-06-23T11:32:32Z</dcterms:modified>
</cp:coreProperties>
</file>